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6" r:id="rId2"/>
    <p:sldId id="257" r:id="rId3"/>
    <p:sldId id="1678" r:id="rId4"/>
    <p:sldId id="1680" r:id="rId5"/>
    <p:sldId id="1679" r:id="rId6"/>
    <p:sldId id="263" r:id="rId7"/>
    <p:sldId id="258" r:id="rId8"/>
    <p:sldId id="1681" r:id="rId9"/>
    <p:sldId id="259" r:id="rId10"/>
    <p:sldId id="261" r:id="rId11"/>
    <p:sldId id="1675" r:id="rId12"/>
    <p:sldId id="264" r:id="rId13"/>
    <p:sldId id="1676" r:id="rId14"/>
    <p:sldId id="1677" r:id="rId15"/>
    <p:sldId id="265" r:id="rId16"/>
    <p:sldId id="1713" r:id="rId17"/>
    <p:sldId id="1682" r:id="rId18"/>
    <p:sldId id="1712" r:id="rId19"/>
    <p:sldId id="1714" r:id="rId20"/>
    <p:sldId id="280" r:id="rId21"/>
    <p:sldId id="279" r:id="rId22"/>
    <p:sldId id="1719" r:id="rId23"/>
    <p:sldId id="1716" r:id="rId24"/>
    <p:sldId id="282" r:id="rId25"/>
    <p:sldId id="1683" r:id="rId26"/>
    <p:sldId id="1684" r:id="rId27"/>
    <p:sldId id="1685" r:id="rId28"/>
    <p:sldId id="1686" r:id="rId29"/>
    <p:sldId id="1687" r:id="rId30"/>
    <p:sldId id="1710" r:id="rId31"/>
    <p:sldId id="276" r:id="rId32"/>
    <p:sldId id="1688" r:id="rId33"/>
    <p:sldId id="1689" r:id="rId34"/>
    <p:sldId id="1690" r:id="rId35"/>
    <p:sldId id="277" r:id="rId36"/>
    <p:sldId id="1691" r:id="rId37"/>
    <p:sldId id="1709" r:id="rId38"/>
    <p:sldId id="1692" r:id="rId39"/>
    <p:sldId id="1693" r:id="rId40"/>
    <p:sldId id="1694" r:id="rId41"/>
    <p:sldId id="1695" r:id="rId42"/>
    <p:sldId id="1696" r:id="rId43"/>
    <p:sldId id="1697" r:id="rId44"/>
    <p:sldId id="1708" r:id="rId45"/>
    <p:sldId id="1698" r:id="rId46"/>
    <p:sldId id="1699" r:id="rId47"/>
    <p:sldId id="1700" r:id="rId48"/>
    <p:sldId id="1701" r:id="rId49"/>
    <p:sldId id="1704" r:id="rId50"/>
    <p:sldId id="1705" r:id="rId51"/>
    <p:sldId id="1702" r:id="rId52"/>
    <p:sldId id="1703" r:id="rId53"/>
    <p:sldId id="1707" r:id="rId54"/>
    <p:sldId id="1711" r:id="rId55"/>
    <p:sldId id="1718" r:id="rId56"/>
  </p:sldIdLst>
  <p:sldSz cx="12192000" cy="6858000"/>
  <p:notesSz cx="9869488" cy="6738938"/>
  <p:embeddedFontLst>
    <p:embeddedFont>
      <p:font typeface="Avenir Next LT Pro" panose="020B0504020202020204" pitchFamily="34" charset="0"/>
      <p:regular r:id="rId59"/>
      <p:bold r:id="rId60"/>
      <p:italic r:id="rId61"/>
      <p:boldItalic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Helvetica" panose="020B0604020202020204" pitchFamily="34" charset="0"/>
      <p:regular r:id="rId67"/>
      <p:bold r:id="rId68"/>
      <p:italic r:id="rId69"/>
      <p:boldItalic r:id="rId70"/>
    </p:embeddedFont>
    <p:embeddedFont>
      <p:font typeface="Open Sans" panose="020B0604020202020204" charset="0"/>
      <p:regular r:id="rId71"/>
      <p:bold r:id="rId72"/>
      <p:italic r:id="rId73"/>
      <p:boldItalic r:id="rId74"/>
    </p:embeddedFont>
  </p:embeddedFont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Section par défaut" id="{EC906419-079E-47DF-97E9-707A1D02739D}">
          <p14:sldIdLst>
            <p14:sldId id="256"/>
            <p14:sldId id="257"/>
            <p14:sldId id="1678"/>
            <p14:sldId id="1680"/>
            <p14:sldId id="1679"/>
            <p14:sldId id="263"/>
            <p14:sldId id="258"/>
            <p14:sldId id="1681"/>
            <p14:sldId id="259"/>
            <p14:sldId id="261"/>
            <p14:sldId id="1675"/>
            <p14:sldId id="264"/>
            <p14:sldId id="1676"/>
            <p14:sldId id="1677"/>
            <p14:sldId id="265"/>
            <p14:sldId id="1713"/>
            <p14:sldId id="1682"/>
            <p14:sldId id="1712"/>
            <p14:sldId id="1714"/>
            <p14:sldId id="280"/>
            <p14:sldId id="279"/>
            <p14:sldId id="1719"/>
            <p14:sldId id="1716"/>
            <p14:sldId id="282"/>
            <p14:sldId id="1683"/>
            <p14:sldId id="1684"/>
            <p14:sldId id="1685"/>
            <p14:sldId id="1686"/>
            <p14:sldId id="1687"/>
            <p14:sldId id="1710"/>
            <p14:sldId id="276"/>
            <p14:sldId id="1688"/>
            <p14:sldId id="1689"/>
            <p14:sldId id="1690"/>
            <p14:sldId id="277"/>
            <p14:sldId id="1691"/>
            <p14:sldId id="1709"/>
            <p14:sldId id="1692"/>
            <p14:sldId id="1693"/>
            <p14:sldId id="1694"/>
            <p14:sldId id="1695"/>
            <p14:sldId id="1696"/>
            <p14:sldId id="1697"/>
            <p14:sldId id="1708"/>
            <p14:sldId id="1698"/>
            <p14:sldId id="1699"/>
            <p14:sldId id="1700"/>
            <p14:sldId id="1701"/>
            <p14:sldId id="1704"/>
            <p14:sldId id="1705"/>
            <p14:sldId id="1702"/>
            <p14:sldId id="1703"/>
            <p14:sldId id="1707"/>
            <p14:sldId id="1711"/>
            <p14:sldId id="17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1" userDrawn="1">
          <p15:clr>
            <a:srgbClr val="A4A3A4"/>
          </p15:clr>
        </p15:guide>
        <p15:guide id="2" pos="31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B49"/>
    <a:srgbClr val="F3EE12"/>
    <a:srgbClr val="006F44"/>
    <a:srgbClr val="AE9758"/>
    <a:srgbClr val="FF33CC"/>
    <a:srgbClr val="E85011"/>
    <a:srgbClr val="94CC59"/>
    <a:srgbClr val="A93168"/>
    <a:srgbClr val="FAAF47"/>
    <a:srgbClr val="40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88431" autoAdjust="0"/>
  </p:normalViewPr>
  <p:slideViewPr>
    <p:cSldViewPr>
      <p:cViewPr varScale="1">
        <p:scale>
          <a:sx n="82" d="100"/>
          <a:sy n="82" d="100"/>
        </p:scale>
        <p:origin x="50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21"/>
        <p:guide pos="31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66" Type="http://schemas.openxmlformats.org/officeDocument/2006/relationships/font" Target="fonts/font8.fntdata"/><Relationship Id="rId74" Type="http://schemas.openxmlformats.org/officeDocument/2006/relationships/font" Target="fonts/font16.fntdata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8111" cy="335169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1379" y="1"/>
            <a:ext cx="4275759" cy="335169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6400537"/>
            <a:ext cx="4278111" cy="337324"/>
          </a:xfrm>
          <a:prstGeom prst="rect">
            <a:avLst/>
          </a:prstGeom>
        </p:spPr>
        <p:txBody>
          <a:bodyPr vert="horz" lIns="91777" tIns="45889" rIns="91777" bIns="45889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1379" y="6400537"/>
            <a:ext cx="4275759" cy="337324"/>
          </a:xfrm>
          <a:prstGeom prst="rect">
            <a:avLst/>
          </a:prstGeom>
        </p:spPr>
        <p:txBody>
          <a:bodyPr vert="horz" wrap="square" lIns="91777" tIns="45889" rIns="91777" bIns="458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8111" cy="337325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1379" y="0"/>
            <a:ext cx="4275759" cy="337325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4825"/>
            <a:ext cx="4491038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77" tIns="45889" rIns="91777" bIns="45889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6715" y="3200808"/>
            <a:ext cx="7896060" cy="3031606"/>
          </a:xfrm>
          <a:prstGeom prst="rect">
            <a:avLst/>
          </a:prstGeom>
        </p:spPr>
        <p:txBody>
          <a:bodyPr vert="horz" lIns="91777" tIns="45889" rIns="91777" bIns="45889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00537"/>
            <a:ext cx="4278111" cy="337324"/>
          </a:xfrm>
          <a:prstGeom prst="rect">
            <a:avLst/>
          </a:prstGeom>
        </p:spPr>
        <p:txBody>
          <a:bodyPr vert="horz" lIns="91777" tIns="45889" rIns="91777" bIns="45889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1379" y="6400537"/>
            <a:ext cx="4275759" cy="337324"/>
          </a:xfrm>
          <a:prstGeom prst="rect">
            <a:avLst/>
          </a:prstGeom>
        </p:spPr>
        <p:txBody>
          <a:bodyPr vert="horz" wrap="square" lIns="91777" tIns="45889" rIns="91777" bIns="458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Line Title with Bullets"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Shape 787"/>
          <p:cNvSpPr txBox="1">
            <a:spLocks noGrp="1"/>
          </p:cNvSpPr>
          <p:nvPr>
            <p:ph type="title"/>
          </p:nvPr>
        </p:nvSpPr>
        <p:spPr>
          <a:xfrm>
            <a:off x="609600" y="660396"/>
            <a:ext cx="10972800" cy="518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8" name="Shape 788"/>
          <p:cNvSpPr txBox="1">
            <a:spLocks noGrp="1"/>
          </p:cNvSpPr>
          <p:nvPr>
            <p:ph type="body" idx="1"/>
          </p:nvPr>
        </p:nvSpPr>
        <p:spPr>
          <a:xfrm>
            <a:off x="534579" y="1363827"/>
            <a:ext cx="10972800" cy="4461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/>
            </a:lvl1pPr>
            <a:lvl2pPr marL="609585" indent="-30479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/>
            </a:lvl2pPr>
            <a:lvl3pPr marL="836062" indent="-22647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/>
            </a:lvl3pPr>
            <a:lvl4pPr marL="1140854" indent="-31114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/>
            </a:lvl4pPr>
            <a:lvl5pPr marL="1377915" indent="-24341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9" name="Shape 789"/>
          <p:cNvSpPr txBox="1">
            <a:spLocks noGrp="1"/>
          </p:cNvSpPr>
          <p:nvPr>
            <p:ph type="body" idx="2"/>
          </p:nvPr>
        </p:nvSpPr>
        <p:spPr>
          <a:xfrm>
            <a:off x="493540" y="6305549"/>
            <a:ext cx="8517200" cy="3856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0" algn="l" rtl="0">
              <a:lnSpc>
                <a:spcPct val="100000"/>
              </a:lnSpc>
              <a:spcBef>
                <a:spcPts val="0"/>
              </a:spcBef>
              <a:buClr>
                <a:schemeClr val="lt2"/>
              </a:buClr>
              <a:buFont typeface="Open San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3106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679"/>
          <p:cNvCxnSpPr>
            <a:cxnSpLocks noChangeShapeType="1"/>
          </p:cNvCxnSpPr>
          <p:nvPr/>
        </p:nvCxnSpPr>
        <p:spPr bwMode="auto">
          <a:xfrm>
            <a:off x="609600" y="1174751"/>
            <a:ext cx="10972800" cy="0"/>
          </a:xfrm>
          <a:prstGeom prst="straightConnector1">
            <a:avLst/>
          </a:prstGeom>
          <a:noFill/>
          <a:ln w="9525">
            <a:solidFill>
              <a:srgbClr val="CC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hape 680"/>
          <p:cNvCxnSpPr>
            <a:cxnSpLocks noChangeShapeType="1"/>
          </p:cNvCxnSpPr>
          <p:nvPr/>
        </p:nvCxnSpPr>
        <p:spPr bwMode="auto">
          <a:xfrm>
            <a:off x="609600" y="6324600"/>
            <a:ext cx="10972800" cy="0"/>
          </a:xfrm>
          <a:prstGeom prst="straightConnector1">
            <a:avLst/>
          </a:prstGeom>
          <a:noFill/>
          <a:ln w="9525">
            <a:solidFill>
              <a:srgbClr val="CC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8" name="Shape 678"/>
          <p:cNvSpPr txBox="1">
            <a:spLocks noGrp="1"/>
          </p:cNvSpPr>
          <p:nvPr>
            <p:ph type="title"/>
          </p:nvPr>
        </p:nvSpPr>
        <p:spPr>
          <a:xfrm>
            <a:off x="609601" y="274638"/>
            <a:ext cx="8940799" cy="9011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81" name="Shape 681"/>
          <p:cNvSpPr txBox="1">
            <a:spLocks noGrp="1"/>
          </p:cNvSpPr>
          <p:nvPr>
            <p:ph type="body" idx="1"/>
          </p:nvPr>
        </p:nvSpPr>
        <p:spPr>
          <a:xfrm>
            <a:off x="609600" y="1295400"/>
            <a:ext cx="10972800" cy="4830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82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buClr>
                <a:srgbClr val="000000"/>
              </a:buClr>
              <a:defRPr sz="1867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99CE616-8C00-499A-AA29-740C2C9F509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488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Shape 1204"/>
          <p:cNvSpPr txBox="1">
            <a:spLocks noGrp="1"/>
          </p:cNvSpPr>
          <p:nvPr>
            <p:ph type="title"/>
          </p:nvPr>
        </p:nvSpPr>
        <p:spPr>
          <a:xfrm>
            <a:off x="609600" y="660397"/>
            <a:ext cx="10972800" cy="8659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609585" algn="l" rtl="0">
              <a:spcBef>
                <a:spcPts val="0"/>
              </a:spcBef>
              <a:spcAft>
                <a:spcPts val="0"/>
              </a:spcAft>
              <a:defRPr/>
            </a:lvl6pPr>
            <a:lvl7pPr marL="1219170" algn="l" rtl="0">
              <a:spcBef>
                <a:spcPts val="0"/>
              </a:spcBef>
              <a:spcAft>
                <a:spcPts val="0"/>
              </a:spcAft>
              <a:defRPr/>
            </a:lvl7pPr>
            <a:lvl8pPr marL="1828754" algn="l" rtl="0">
              <a:spcBef>
                <a:spcPts val="0"/>
              </a:spcBef>
              <a:spcAft>
                <a:spcPts val="0"/>
              </a:spcAft>
              <a:defRPr/>
            </a:lvl8pPr>
            <a:lvl9pPr marL="2438339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205" name="Shape 1205"/>
          <p:cNvSpPr txBox="1">
            <a:spLocks noGrp="1"/>
          </p:cNvSpPr>
          <p:nvPr>
            <p:ph type="body" idx="1"/>
          </p:nvPr>
        </p:nvSpPr>
        <p:spPr>
          <a:xfrm>
            <a:off x="493540" y="6305549"/>
            <a:ext cx="8517200" cy="3856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0" algn="l" rtl="0">
              <a:lnSpc>
                <a:spcPct val="100000"/>
              </a:lnSpc>
              <a:spcBef>
                <a:spcPts val="0"/>
              </a:spcBef>
              <a:buClr>
                <a:schemeClr val="lt2"/>
              </a:buClr>
              <a:buFont typeface="Arial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2831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13/04/2021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3F5B713-1856-4974-B4B7-9F8F4D59A738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  <p:sldLayoutId id="2147484255" r:id="rId13"/>
    <p:sldLayoutId id="2147484256" r:id="rId14"/>
    <p:sldLayoutId id="2147484257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8.png"/><Relationship Id="rId3" Type="http://schemas.openxmlformats.org/officeDocument/2006/relationships/image" Target="../media/image32.png"/><Relationship Id="rId7" Type="http://schemas.openxmlformats.org/officeDocument/2006/relationships/image" Target="../media/image23.png"/><Relationship Id="rId12" Type="http://schemas.openxmlformats.org/officeDocument/2006/relationships/image" Target="../media/image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11.png"/><Relationship Id="rId5" Type="http://schemas.openxmlformats.org/officeDocument/2006/relationships/image" Target="../media/image28.png"/><Relationship Id="rId10" Type="http://schemas.openxmlformats.org/officeDocument/2006/relationships/image" Target="../media/image37.png"/><Relationship Id="rId4" Type="http://schemas.openxmlformats.org/officeDocument/2006/relationships/image" Target="../media/image30.png"/><Relationship Id="rId9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94DDF4-9E11-4DFE-90FE-15A00D8D09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  <a:ea typeface="+mn-ea"/>
                <a:cs typeface="Arial" panose="020B0604020202020204" pitchFamily="34" charset="0"/>
              </a:rPr>
              <a:t> </a:t>
            </a:r>
            <a:br>
              <a:rPr lang="fr-FR" sz="3600" b="1" dirty="0">
                <a:latin typeface="Avenir Next LT Pro" panose="020B05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  <a:ea typeface="+mn-ea"/>
                <a:cs typeface="Arial" panose="020B0604020202020204" pitchFamily="34" charset="0"/>
              </a:rPr>
              <a:t>Vers une nouvelle identité de marque</a:t>
            </a:r>
            <a:br>
              <a:rPr lang="fr-FR" sz="3600" b="1" dirty="0">
                <a:latin typeface="Avenir Next LT Pro" panose="020B05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  <a:ea typeface="+mn-ea"/>
                <a:cs typeface="Arial" panose="020B0604020202020204" pitchFamily="34" charset="0"/>
              </a:rPr>
              <a:t>SUPERMARCHÉ MATCH</a:t>
            </a:r>
          </a:p>
        </p:txBody>
      </p:sp>
    </p:spTree>
    <p:extLst>
      <p:ext uri="{BB962C8B-B14F-4D97-AF65-F5344CB8AC3E}">
        <p14:creationId xmlns:p14="http://schemas.microsoft.com/office/powerpoint/2010/main" val="144358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1D8239-EE43-4E4D-BB77-FC9BC0DBC2B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67408" y="764704"/>
            <a:ext cx="10972800" cy="4713288"/>
          </a:xfrm>
        </p:spPr>
        <p:txBody>
          <a:bodyPr/>
          <a:lstStyle/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Notre enjeu 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800" dirty="0">
                <a:latin typeface="Avenir Next LT Pro" panose="020B0504020202020204" pitchFamily="34" charset="0"/>
              </a:rPr>
              <a:t>Identifier l’affixe ou le/les termes associé à ‘MATCH’ qui apportera/</a:t>
            </a:r>
            <a:r>
              <a:rPr lang="fr-FR" sz="2800" dirty="0" err="1">
                <a:latin typeface="Avenir Next LT Pro" panose="020B0504020202020204" pitchFamily="34" charset="0"/>
              </a:rPr>
              <a:t>ront</a:t>
            </a:r>
            <a:r>
              <a:rPr lang="fr-FR" sz="2800" dirty="0">
                <a:latin typeface="Avenir Next LT Pro" panose="020B0504020202020204" pitchFamily="34" charset="0"/>
              </a:rPr>
              <a:t> du sens et une dimension émotionnelle à l’enseigne tout en capitalisant sur les forces du </a:t>
            </a:r>
            <a:r>
              <a:rPr lang="fr-FR" sz="2800" dirty="0" err="1">
                <a:latin typeface="Avenir Next LT Pro" panose="020B0504020202020204" pitchFamily="34" charset="0"/>
              </a:rPr>
              <a:t>naming</a:t>
            </a:r>
            <a:r>
              <a:rPr lang="fr-FR" sz="2800" dirty="0">
                <a:latin typeface="Avenir Next LT Pro" panose="020B0504020202020204" pitchFamily="34" charset="0"/>
              </a:rPr>
              <a:t> actuel.</a:t>
            </a:r>
          </a:p>
        </p:txBody>
      </p:sp>
    </p:spTree>
    <p:extLst>
      <p:ext uri="{BB962C8B-B14F-4D97-AF65-F5344CB8AC3E}">
        <p14:creationId xmlns:p14="http://schemas.microsoft.com/office/powerpoint/2010/main" val="3624332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:a16="http://schemas.microsoft.com/office/drawing/2014/main" id="{94D8CC3D-0136-4415-9760-E3D9DCEB6158}"/>
              </a:ext>
            </a:extLst>
          </p:cNvPr>
          <p:cNvSpPr/>
          <p:nvPr/>
        </p:nvSpPr>
        <p:spPr>
          <a:xfrm>
            <a:off x="1058592" y="1295107"/>
            <a:ext cx="9914208" cy="4654174"/>
          </a:xfrm>
          <a:prstGeom prst="ellipse">
            <a:avLst/>
          </a:prstGeom>
          <a:solidFill>
            <a:srgbClr val="006F4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5644B43-2921-480E-926C-D86279D0235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Champs des possibles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0715F0E-168F-48EC-A485-184A1B01784A}"/>
              </a:ext>
            </a:extLst>
          </p:cNvPr>
          <p:cNvSpPr txBox="1"/>
          <p:nvPr/>
        </p:nvSpPr>
        <p:spPr>
          <a:xfrm>
            <a:off x="1955472" y="3593221"/>
            <a:ext cx="41218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LES HALLES MATCH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120D188-1320-4587-B392-130519441EA4}"/>
              </a:ext>
            </a:extLst>
          </p:cNvPr>
          <p:cNvSpPr txBox="1"/>
          <p:nvPr/>
        </p:nvSpPr>
        <p:spPr>
          <a:xfrm>
            <a:off x="4553291" y="4057371"/>
            <a:ext cx="35145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LE MARCHE MATCH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F0AF264-DB0D-41BD-9B64-3445947138DF}"/>
              </a:ext>
            </a:extLst>
          </p:cNvPr>
          <p:cNvSpPr txBox="1"/>
          <p:nvPr/>
        </p:nvSpPr>
        <p:spPr>
          <a:xfrm>
            <a:off x="7482064" y="3788796"/>
            <a:ext cx="25606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FRAIS MATCH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FFEFFFA-8F1B-47E6-8BA5-B94BB97BE372}"/>
              </a:ext>
            </a:extLst>
          </p:cNvPr>
          <p:cNvSpPr txBox="1"/>
          <p:nvPr/>
        </p:nvSpPr>
        <p:spPr>
          <a:xfrm>
            <a:off x="7256545" y="2624218"/>
            <a:ext cx="30116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MARCHE MATCH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981155-8B60-4509-A4B8-4D24C6CE8192}"/>
              </a:ext>
            </a:extLst>
          </p:cNvPr>
          <p:cNvSpPr txBox="1"/>
          <p:nvPr/>
        </p:nvSpPr>
        <p:spPr>
          <a:xfrm>
            <a:off x="4880465" y="2970765"/>
            <a:ext cx="27138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FRESH’MATCH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8814377-9C29-414D-B4F1-4B13745742E0}"/>
              </a:ext>
            </a:extLst>
          </p:cNvPr>
          <p:cNvSpPr txBox="1"/>
          <p:nvPr/>
        </p:nvSpPr>
        <p:spPr>
          <a:xfrm>
            <a:off x="2118200" y="2650517"/>
            <a:ext cx="27138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EVERY’MATCH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C65D545-EA6F-4432-81E0-2D08C6AF1FC9}"/>
              </a:ext>
            </a:extLst>
          </p:cNvPr>
          <p:cNvSpPr txBox="1"/>
          <p:nvPr/>
        </p:nvSpPr>
        <p:spPr>
          <a:xfrm>
            <a:off x="5233254" y="1698740"/>
            <a:ext cx="3069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FRAICH’MATCH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9E32392-5EAE-4DFD-9520-66F99FE53855}"/>
              </a:ext>
            </a:extLst>
          </p:cNvPr>
          <p:cNvSpPr txBox="1"/>
          <p:nvPr/>
        </p:nvSpPr>
        <p:spPr>
          <a:xfrm>
            <a:off x="4615947" y="2330268"/>
            <a:ext cx="30695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GOOD’MATCH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03703A8-12C3-449D-8BEF-F0193D07DD8C}"/>
              </a:ext>
            </a:extLst>
          </p:cNvPr>
          <p:cNvSpPr txBox="1"/>
          <p:nvPr/>
        </p:nvSpPr>
        <p:spPr>
          <a:xfrm>
            <a:off x="2334275" y="2002664"/>
            <a:ext cx="38164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MATCH GOURMET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9F61133-C49E-4147-B9A4-9C9BF6E26E0C}"/>
              </a:ext>
            </a:extLst>
          </p:cNvPr>
          <p:cNvSpPr txBox="1"/>
          <p:nvPr/>
        </p:nvSpPr>
        <p:spPr>
          <a:xfrm>
            <a:off x="5591944" y="5368181"/>
            <a:ext cx="27459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MON MATCH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3454A6A-5681-45EC-ABA1-8FE88E5CAB90}"/>
              </a:ext>
            </a:extLst>
          </p:cNvPr>
          <p:cNvSpPr txBox="1"/>
          <p:nvPr/>
        </p:nvSpPr>
        <p:spPr>
          <a:xfrm>
            <a:off x="7656820" y="2088795"/>
            <a:ext cx="37994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OH’MATCH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2EDB872-EEAC-4350-B406-86CC3F2AB02C}"/>
              </a:ext>
            </a:extLst>
          </p:cNvPr>
          <p:cNvSpPr txBox="1"/>
          <p:nvPr/>
        </p:nvSpPr>
        <p:spPr>
          <a:xfrm>
            <a:off x="5483194" y="3456231"/>
            <a:ext cx="26618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MAXI’MATCH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A9372D8-CA7F-412F-BB19-545C93634620}"/>
              </a:ext>
            </a:extLst>
          </p:cNvPr>
          <p:cNvSpPr txBox="1"/>
          <p:nvPr/>
        </p:nvSpPr>
        <p:spPr>
          <a:xfrm>
            <a:off x="3362965" y="3193277"/>
            <a:ext cx="18328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SMATCH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31840F7-B243-45F9-8052-2C53D19B52ED}"/>
              </a:ext>
            </a:extLst>
          </p:cNvPr>
          <p:cNvSpPr txBox="1"/>
          <p:nvPr/>
        </p:nvSpPr>
        <p:spPr>
          <a:xfrm>
            <a:off x="7919802" y="3207715"/>
            <a:ext cx="30993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MATCH STORE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2E8B546-20FE-4344-829F-7757F8D87734}"/>
              </a:ext>
            </a:extLst>
          </p:cNvPr>
          <p:cNvSpPr txBox="1"/>
          <p:nvPr/>
        </p:nvSpPr>
        <p:spPr>
          <a:xfrm>
            <a:off x="2255779" y="4141827"/>
            <a:ext cx="24763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MATCH’CITY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E301A61-A352-46F5-AA66-326D5753FFAD}"/>
              </a:ext>
            </a:extLst>
          </p:cNvPr>
          <p:cNvSpPr txBox="1"/>
          <p:nvPr/>
        </p:nvSpPr>
        <p:spPr>
          <a:xfrm>
            <a:off x="7245609" y="4388921"/>
            <a:ext cx="25606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PUR MATCH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CB330CA4-67EE-4544-BE43-1BEB0BB7F4B1}"/>
              </a:ext>
            </a:extLst>
          </p:cNvPr>
          <p:cNvSpPr txBox="1"/>
          <p:nvPr/>
        </p:nvSpPr>
        <p:spPr>
          <a:xfrm>
            <a:off x="4540424" y="4722286"/>
            <a:ext cx="29441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BLANC MATCH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CA8E1AE0-05AD-4A9D-A1A8-D8FC0FB8EAB7}"/>
              </a:ext>
            </a:extLst>
          </p:cNvPr>
          <p:cNvSpPr txBox="1"/>
          <p:nvPr/>
        </p:nvSpPr>
        <p:spPr>
          <a:xfrm>
            <a:off x="3041213" y="5101228"/>
            <a:ext cx="24763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VRAI MATCH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CCC9055-C040-475E-BEE2-40961BDBAF14}"/>
              </a:ext>
            </a:extLst>
          </p:cNvPr>
          <p:cNvSpPr txBox="1"/>
          <p:nvPr/>
        </p:nvSpPr>
        <p:spPr>
          <a:xfrm>
            <a:off x="7657579" y="4870396"/>
            <a:ext cx="25606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dirty="0">
                <a:solidFill>
                  <a:schemeClr val="bg1"/>
                </a:solidFill>
                <a:latin typeface="Avenir Next LT Pro" panose="020B0504020202020204" pitchFamily="34" charset="0"/>
              </a:rPr>
              <a:t>BON MATCH</a:t>
            </a:r>
          </a:p>
        </p:txBody>
      </p:sp>
    </p:spTree>
    <p:extLst>
      <p:ext uri="{BB962C8B-B14F-4D97-AF65-F5344CB8AC3E}">
        <p14:creationId xmlns:p14="http://schemas.microsoft.com/office/powerpoint/2010/main" val="3024656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00DDE5-D182-4B32-898E-E32A6EBEE9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10972800" cy="1143000"/>
          </a:xfrm>
        </p:spPr>
        <p:txBody>
          <a:bodyPr/>
          <a:lstStyle/>
          <a:p>
            <a:pPr algn="l"/>
            <a:r>
              <a:rPr lang="fr-FR" sz="2800" b="1" dirty="0">
                <a:latin typeface="Avenir Next LT Pro" panose="020B0504020202020204" pitchFamily="34" charset="0"/>
              </a:rPr>
              <a:t>Clef de succès d’un </a:t>
            </a:r>
            <a:r>
              <a:rPr lang="fr-FR" sz="2800" b="1" dirty="0" err="1">
                <a:latin typeface="Avenir Next LT Pro" panose="020B0504020202020204" pitchFamily="34" charset="0"/>
              </a:rPr>
              <a:t>naming</a:t>
            </a:r>
            <a:endParaRPr lang="fr-FR" sz="2800" b="1" dirty="0">
              <a:latin typeface="Avenir Next LT Pro" panose="020B0504020202020204" pitchFamily="34" charset="0"/>
            </a:endParaRP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D486FEE-6F0D-4012-86AE-E160FF1468F0}"/>
              </a:ext>
            </a:extLst>
          </p:cNvPr>
          <p:cNvCxnSpPr/>
          <p:nvPr/>
        </p:nvCxnSpPr>
        <p:spPr>
          <a:xfrm>
            <a:off x="407368" y="3861048"/>
            <a:ext cx="10565432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324291F-FB07-4688-B8A5-09A0028881B4}"/>
              </a:ext>
            </a:extLst>
          </p:cNvPr>
          <p:cNvCxnSpPr>
            <a:cxnSpLocks/>
          </p:cNvCxnSpPr>
          <p:nvPr/>
        </p:nvCxnSpPr>
        <p:spPr>
          <a:xfrm>
            <a:off x="5519936" y="1412875"/>
            <a:ext cx="0" cy="4969471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32FC302A-48F4-4D69-B850-0648325BEFF6}"/>
              </a:ext>
            </a:extLst>
          </p:cNvPr>
          <p:cNvSpPr txBox="1"/>
          <p:nvPr/>
        </p:nvSpPr>
        <p:spPr>
          <a:xfrm>
            <a:off x="9604652" y="3292019"/>
            <a:ext cx="13681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800" b="1" dirty="0">
                <a:latin typeface="Avenir Next LT Pro" panose="020B0504020202020204" pitchFamily="34" charset="0"/>
              </a:rPr>
              <a:t>sens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09CCE45-B25B-4D7C-83CC-37D78C26FC56}"/>
              </a:ext>
            </a:extLst>
          </p:cNvPr>
          <p:cNvSpPr txBox="1"/>
          <p:nvPr/>
        </p:nvSpPr>
        <p:spPr>
          <a:xfrm rot="16200000">
            <a:off x="4136188" y="2049514"/>
            <a:ext cx="2247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sonorité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794991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00DDE5-D182-4B32-898E-E32A6EBEE9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10972800" cy="1143000"/>
          </a:xfrm>
        </p:spPr>
        <p:txBody>
          <a:bodyPr/>
          <a:lstStyle/>
          <a:p>
            <a:pPr algn="l"/>
            <a:r>
              <a:rPr lang="fr-FR" sz="2800" b="1" dirty="0">
                <a:latin typeface="Avenir Next LT Pro" panose="020B0504020202020204" pitchFamily="34" charset="0"/>
              </a:rPr>
              <a:t>Clef de succès d’un </a:t>
            </a:r>
            <a:r>
              <a:rPr lang="fr-FR" sz="2800" b="1" dirty="0" err="1">
                <a:latin typeface="Avenir Next LT Pro" panose="020B0504020202020204" pitchFamily="34" charset="0"/>
              </a:rPr>
              <a:t>naming</a:t>
            </a:r>
            <a:endParaRPr lang="fr-FR" sz="2800" b="1" dirty="0">
              <a:latin typeface="Avenir Next LT Pro" panose="020B0504020202020204" pitchFamily="34" charset="0"/>
            </a:endParaRP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D486FEE-6F0D-4012-86AE-E160FF1468F0}"/>
              </a:ext>
            </a:extLst>
          </p:cNvPr>
          <p:cNvCxnSpPr/>
          <p:nvPr/>
        </p:nvCxnSpPr>
        <p:spPr>
          <a:xfrm>
            <a:off x="407368" y="3861048"/>
            <a:ext cx="10565432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324291F-FB07-4688-B8A5-09A0028881B4}"/>
              </a:ext>
            </a:extLst>
          </p:cNvPr>
          <p:cNvCxnSpPr>
            <a:cxnSpLocks/>
          </p:cNvCxnSpPr>
          <p:nvPr/>
        </p:nvCxnSpPr>
        <p:spPr>
          <a:xfrm>
            <a:off x="5519936" y="1412875"/>
            <a:ext cx="0" cy="4969471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A514EE92-3549-40C9-8EAB-08BBFB77016A}"/>
              </a:ext>
            </a:extLst>
          </p:cNvPr>
          <p:cNvSpPr txBox="1"/>
          <p:nvPr/>
        </p:nvSpPr>
        <p:spPr>
          <a:xfrm>
            <a:off x="5625545" y="5185259"/>
            <a:ext cx="209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FRESH’MATCH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3203E4B-F0E9-403E-99E1-604C3CA47551}"/>
              </a:ext>
            </a:extLst>
          </p:cNvPr>
          <p:cNvSpPr txBox="1"/>
          <p:nvPr/>
        </p:nvSpPr>
        <p:spPr>
          <a:xfrm>
            <a:off x="1530304" y="3283728"/>
            <a:ext cx="209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EVERY’MATCH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02D7F4C-6785-4875-8443-B82148A1B2B5}"/>
              </a:ext>
            </a:extLst>
          </p:cNvPr>
          <p:cNvSpPr txBox="1"/>
          <p:nvPr/>
        </p:nvSpPr>
        <p:spPr>
          <a:xfrm>
            <a:off x="2401388" y="2041308"/>
            <a:ext cx="23673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GOOD’MATCH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19EDDF0-8365-4086-8004-D51C896C2238}"/>
              </a:ext>
            </a:extLst>
          </p:cNvPr>
          <p:cNvSpPr txBox="1"/>
          <p:nvPr/>
        </p:nvSpPr>
        <p:spPr>
          <a:xfrm>
            <a:off x="5944817" y="4670229"/>
            <a:ext cx="29434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MATCH GOURMET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A03944D-200D-4E92-955D-D1755BDE9E84}"/>
              </a:ext>
            </a:extLst>
          </p:cNvPr>
          <p:cNvSpPr txBox="1"/>
          <p:nvPr/>
        </p:nvSpPr>
        <p:spPr>
          <a:xfrm>
            <a:off x="3413241" y="3966544"/>
            <a:ext cx="21178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MON MATCH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11CADFA-F647-4C72-82FE-F4894DF56308}"/>
              </a:ext>
            </a:extLst>
          </p:cNvPr>
          <p:cNvSpPr txBox="1"/>
          <p:nvPr/>
        </p:nvSpPr>
        <p:spPr>
          <a:xfrm>
            <a:off x="866761" y="2453896"/>
            <a:ext cx="29303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OH’MATCH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C028FA5-70F7-484A-935D-C277EAB7A2F5}"/>
              </a:ext>
            </a:extLst>
          </p:cNvPr>
          <p:cNvSpPr txBox="1"/>
          <p:nvPr/>
        </p:nvSpPr>
        <p:spPr>
          <a:xfrm>
            <a:off x="2770637" y="2490281"/>
            <a:ext cx="20529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MAXI’MATCH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65F8D24-5C1C-4C2F-A3E1-9056F69AEF76}"/>
              </a:ext>
            </a:extLst>
          </p:cNvPr>
          <p:cNvSpPr txBox="1"/>
          <p:nvPr/>
        </p:nvSpPr>
        <p:spPr>
          <a:xfrm>
            <a:off x="1163267" y="1765126"/>
            <a:ext cx="14135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SMATCH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8AA9C07-0216-4DE3-A410-227DC2DB7F49}"/>
              </a:ext>
            </a:extLst>
          </p:cNvPr>
          <p:cNvSpPr txBox="1"/>
          <p:nvPr/>
        </p:nvSpPr>
        <p:spPr>
          <a:xfrm>
            <a:off x="3243129" y="2980839"/>
            <a:ext cx="23903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MATCH STORE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C111F07-705E-4FB7-9D18-BD737F03166D}"/>
              </a:ext>
            </a:extLst>
          </p:cNvPr>
          <p:cNvSpPr txBox="1"/>
          <p:nvPr/>
        </p:nvSpPr>
        <p:spPr>
          <a:xfrm>
            <a:off x="1909213" y="4405148"/>
            <a:ext cx="1909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MATCH’CITY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84EC39DD-E4A4-4DCB-B475-1640F861B0B6}"/>
              </a:ext>
            </a:extLst>
          </p:cNvPr>
          <p:cNvSpPr txBox="1"/>
          <p:nvPr/>
        </p:nvSpPr>
        <p:spPr>
          <a:xfrm>
            <a:off x="1548417" y="5500109"/>
            <a:ext cx="2270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BLANC MATCH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6305B068-0825-442B-A81D-65210D08C0C0}"/>
              </a:ext>
            </a:extLst>
          </p:cNvPr>
          <p:cNvSpPr txBox="1"/>
          <p:nvPr/>
        </p:nvSpPr>
        <p:spPr>
          <a:xfrm>
            <a:off x="2943507" y="4943601"/>
            <a:ext cx="1909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VRAI MATCH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424438F7-5E24-4B2D-8BA7-42FB8F5C0D75}"/>
              </a:ext>
            </a:extLst>
          </p:cNvPr>
          <p:cNvSpPr txBox="1"/>
          <p:nvPr/>
        </p:nvSpPr>
        <p:spPr>
          <a:xfrm>
            <a:off x="937948" y="2900849"/>
            <a:ext cx="19749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BON MATCH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D5053A4E-5438-41DE-AA95-D90B14E3A584}"/>
              </a:ext>
            </a:extLst>
          </p:cNvPr>
          <p:cNvSpPr txBox="1"/>
          <p:nvPr/>
        </p:nvSpPr>
        <p:spPr>
          <a:xfrm>
            <a:off x="4151784" y="864284"/>
            <a:ext cx="27363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Facilement mémorisable</a:t>
            </a:r>
            <a:endParaRPr lang="fr-FR" dirty="0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059FCEA0-66C2-487F-8140-0D50192FC674}"/>
              </a:ext>
            </a:extLst>
          </p:cNvPr>
          <p:cNvSpPr txBox="1"/>
          <p:nvPr/>
        </p:nvSpPr>
        <p:spPr>
          <a:xfrm>
            <a:off x="4167016" y="6239051"/>
            <a:ext cx="2736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Faible sonorité</a:t>
            </a:r>
            <a:endParaRPr lang="fr-FR" dirty="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E3CDA53E-BAEA-4C96-AB0A-48D814DF2179}"/>
              </a:ext>
            </a:extLst>
          </p:cNvPr>
          <p:cNvSpPr txBox="1"/>
          <p:nvPr/>
        </p:nvSpPr>
        <p:spPr>
          <a:xfrm>
            <a:off x="9879743" y="3997322"/>
            <a:ext cx="2736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Nourri l’image</a:t>
            </a:r>
            <a:endParaRPr lang="fr-FR" dirty="0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1A00D053-696B-4EB0-B5F5-09CEB8455992}"/>
              </a:ext>
            </a:extLst>
          </p:cNvPr>
          <p:cNvSpPr txBox="1"/>
          <p:nvPr/>
        </p:nvSpPr>
        <p:spPr>
          <a:xfrm>
            <a:off x="-528692" y="4035816"/>
            <a:ext cx="2736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Faible contenu</a:t>
            </a:r>
            <a:endParaRPr lang="fr-FR" dirty="0"/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4FE70C20-2290-4571-87DA-74B19029BB51}"/>
              </a:ext>
            </a:extLst>
          </p:cNvPr>
          <p:cNvSpPr txBox="1"/>
          <p:nvPr/>
        </p:nvSpPr>
        <p:spPr>
          <a:xfrm>
            <a:off x="9450350" y="4361124"/>
            <a:ext cx="31789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LES HALLES MATCH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C9306DE-7F5A-4EEB-97E7-929918A9DCD2}"/>
              </a:ext>
            </a:extLst>
          </p:cNvPr>
          <p:cNvSpPr txBox="1"/>
          <p:nvPr/>
        </p:nvSpPr>
        <p:spPr>
          <a:xfrm>
            <a:off x="7073794" y="4257812"/>
            <a:ext cx="23673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FRAICH’MATCH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B7D703CD-B9FD-4B71-A7DE-90BA6A2F4044}"/>
              </a:ext>
            </a:extLst>
          </p:cNvPr>
          <p:cNvSpPr txBox="1"/>
          <p:nvPr/>
        </p:nvSpPr>
        <p:spPr>
          <a:xfrm>
            <a:off x="8791813" y="2418897"/>
            <a:ext cx="27105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LE MARCHÉ MATCH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730E74A-830C-4812-A482-A6FC6711A7FC}"/>
              </a:ext>
            </a:extLst>
          </p:cNvPr>
          <p:cNvSpPr txBox="1"/>
          <p:nvPr/>
        </p:nvSpPr>
        <p:spPr>
          <a:xfrm>
            <a:off x="7082798" y="2711939"/>
            <a:ext cx="35788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FRAIS MARCHE MATCH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4C912522-DD3B-4F6D-B54F-549E2602F012}"/>
              </a:ext>
            </a:extLst>
          </p:cNvPr>
          <p:cNvSpPr txBox="1"/>
          <p:nvPr/>
        </p:nvSpPr>
        <p:spPr>
          <a:xfrm>
            <a:off x="8202168" y="1862352"/>
            <a:ext cx="232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MARCHÉ MATCH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F9E13FD-8727-4056-B7F6-E9B88ED24334}"/>
              </a:ext>
            </a:extLst>
          </p:cNvPr>
          <p:cNvSpPr txBox="1"/>
          <p:nvPr/>
        </p:nvSpPr>
        <p:spPr>
          <a:xfrm>
            <a:off x="6488137" y="1827974"/>
            <a:ext cx="19749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PUR MATCH</a:t>
            </a:r>
          </a:p>
        </p:txBody>
      </p:sp>
    </p:spTree>
    <p:extLst>
      <p:ext uri="{BB962C8B-B14F-4D97-AF65-F5344CB8AC3E}">
        <p14:creationId xmlns:p14="http://schemas.microsoft.com/office/powerpoint/2010/main" val="3175548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00DDE5-D182-4B32-898E-E32A6EBEE9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10972800" cy="1143000"/>
          </a:xfrm>
        </p:spPr>
        <p:txBody>
          <a:bodyPr/>
          <a:lstStyle/>
          <a:p>
            <a:pPr algn="l"/>
            <a:r>
              <a:rPr lang="fr-FR" sz="2800" b="1" dirty="0">
                <a:latin typeface="Avenir Next LT Pro" panose="020B0504020202020204" pitchFamily="34" charset="0"/>
              </a:rPr>
              <a:t>Clef de succès d’un </a:t>
            </a:r>
            <a:r>
              <a:rPr lang="fr-FR" sz="2800" b="1" dirty="0" err="1">
                <a:latin typeface="Avenir Next LT Pro" panose="020B0504020202020204" pitchFamily="34" charset="0"/>
              </a:rPr>
              <a:t>naming</a:t>
            </a:r>
            <a:endParaRPr lang="fr-FR" sz="2800" b="1" dirty="0">
              <a:latin typeface="Avenir Next LT Pro" panose="020B0504020202020204" pitchFamily="34" charset="0"/>
            </a:endParaRP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D486FEE-6F0D-4012-86AE-E160FF1468F0}"/>
              </a:ext>
            </a:extLst>
          </p:cNvPr>
          <p:cNvCxnSpPr/>
          <p:nvPr/>
        </p:nvCxnSpPr>
        <p:spPr>
          <a:xfrm>
            <a:off x="407368" y="3861048"/>
            <a:ext cx="10565432" cy="0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324291F-FB07-4688-B8A5-09A0028881B4}"/>
              </a:ext>
            </a:extLst>
          </p:cNvPr>
          <p:cNvCxnSpPr>
            <a:cxnSpLocks/>
          </p:cNvCxnSpPr>
          <p:nvPr/>
        </p:nvCxnSpPr>
        <p:spPr>
          <a:xfrm>
            <a:off x="5519936" y="1412875"/>
            <a:ext cx="0" cy="4969471"/>
          </a:xfrm>
          <a:prstGeom prst="straightConnector1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83DF4C85-EE34-4427-8420-305EC678B27E}"/>
              </a:ext>
            </a:extLst>
          </p:cNvPr>
          <p:cNvSpPr txBox="1"/>
          <p:nvPr/>
        </p:nvSpPr>
        <p:spPr>
          <a:xfrm>
            <a:off x="8791813" y="2418897"/>
            <a:ext cx="27105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LE MARCHÉ MATCH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347D4F1-B1B2-41E0-9854-88B126FB075A}"/>
              </a:ext>
            </a:extLst>
          </p:cNvPr>
          <p:cNvSpPr txBox="1"/>
          <p:nvPr/>
        </p:nvSpPr>
        <p:spPr>
          <a:xfrm>
            <a:off x="7082798" y="2711939"/>
            <a:ext cx="35788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FRAIS MARCHÉ MATCH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097B964-53A0-425A-A51D-F1250E436070}"/>
              </a:ext>
            </a:extLst>
          </p:cNvPr>
          <p:cNvSpPr txBox="1"/>
          <p:nvPr/>
        </p:nvSpPr>
        <p:spPr>
          <a:xfrm>
            <a:off x="8202168" y="1862352"/>
            <a:ext cx="232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MARCHÉ MATCH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514EE92-3549-40C9-8EAB-08BBFB77016A}"/>
              </a:ext>
            </a:extLst>
          </p:cNvPr>
          <p:cNvSpPr txBox="1"/>
          <p:nvPr/>
        </p:nvSpPr>
        <p:spPr>
          <a:xfrm>
            <a:off x="5625545" y="5185259"/>
            <a:ext cx="209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FRESH’MATCH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3203E4B-F0E9-403E-99E1-604C3CA47551}"/>
              </a:ext>
            </a:extLst>
          </p:cNvPr>
          <p:cNvSpPr txBox="1"/>
          <p:nvPr/>
        </p:nvSpPr>
        <p:spPr>
          <a:xfrm>
            <a:off x="1530304" y="3283728"/>
            <a:ext cx="209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EVERY’MATCH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0E497AD-1592-464D-B0AA-F7C87BE1DF0E}"/>
              </a:ext>
            </a:extLst>
          </p:cNvPr>
          <p:cNvSpPr txBox="1"/>
          <p:nvPr/>
        </p:nvSpPr>
        <p:spPr>
          <a:xfrm>
            <a:off x="7073794" y="4257812"/>
            <a:ext cx="23673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FRAICH’MATCH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02D7F4C-6785-4875-8443-B82148A1B2B5}"/>
              </a:ext>
            </a:extLst>
          </p:cNvPr>
          <p:cNvSpPr txBox="1"/>
          <p:nvPr/>
        </p:nvSpPr>
        <p:spPr>
          <a:xfrm>
            <a:off x="2401388" y="2041308"/>
            <a:ext cx="23673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GOOD’MATCH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19EDDF0-8365-4086-8004-D51C896C2238}"/>
              </a:ext>
            </a:extLst>
          </p:cNvPr>
          <p:cNvSpPr txBox="1"/>
          <p:nvPr/>
        </p:nvSpPr>
        <p:spPr>
          <a:xfrm>
            <a:off x="5944817" y="4670229"/>
            <a:ext cx="29434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MATCH GOURMET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A03944D-200D-4E92-955D-D1755BDE9E84}"/>
              </a:ext>
            </a:extLst>
          </p:cNvPr>
          <p:cNvSpPr txBox="1"/>
          <p:nvPr/>
        </p:nvSpPr>
        <p:spPr>
          <a:xfrm>
            <a:off x="3413241" y="3966544"/>
            <a:ext cx="21178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MON MATCH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11CADFA-F647-4C72-82FE-F4894DF56308}"/>
              </a:ext>
            </a:extLst>
          </p:cNvPr>
          <p:cNvSpPr txBox="1"/>
          <p:nvPr/>
        </p:nvSpPr>
        <p:spPr>
          <a:xfrm>
            <a:off x="866761" y="2453896"/>
            <a:ext cx="29303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OH’MATCH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C028FA5-70F7-484A-935D-C277EAB7A2F5}"/>
              </a:ext>
            </a:extLst>
          </p:cNvPr>
          <p:cNvSpPr txBox="1"/>
          <p:nvPr/>
        </p:nvSpPr>
        <p:spPr>
          <a:xfrm>
            <a:off x="2770637" y="2490281"/>
            <a:ext cx="20529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MAXI’MATCH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65F8D24-5C1C-4C2F-A3E1-9056F69AEF76}"/>
              </a:ext>
            </a:extLst>
          </p:cNvPr>
          <p:cNvSpPr txBox="1"/>
          <p:nvPr/>
        </p:nvSpPr>
        <p:spPr>
          <a:xfrm>
            <a:off x="1163267" y="1765126"/>
            <a:ext cx="14135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SMATCH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C111F07-705E-4FB7-9D18-BD737F03166D}"/>
              </a:ext>
            </a:extLst>
          </p:cNvPr>
          <p:cNvSpPr txBox="1"/>
          <p:nvPr/>
        </p:nvSpPr>
        <p:spPr>
          <a:xfrm>
            <a:off x="1909213" y="4405148"/>
            <a:ext cx="1909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MATCH’CITY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1098F704-7F13-4492-BF22-82ECFC679714}"/>
              </a:ext>
            </a:extLst>
          </p:cNvPr>
          <p:cNvSpPr txBox="1"/>
          <p:nvPr/>
        </p:nvSpPr>
        <p:spPr>
          <a:xfrm>
            <a:off x="6488137" y="1827974"/>
            <a:ext cx="19749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b="1" dirty="0">
                <a:latin typeface="Avenir Next LT Pro" panose="020B0504020202020204" pitchFamily="34" charset="0"/>
              </a:rPr>
              <a:t>PUR MATCH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84EC39DD-E4A4-4DCB-B475-1640F861B0B6}"/>
              </a:ext>
            </a:extLst>
          </p:cNvPr>
          <p:cNvSpPr txBox="1"/>
          <p:nvPr/>
        </p:nvSpPr>
        <p:spPr>
          <a:xfrm>
            <a:off x="1548417" y="5500109"/>
            <a:ext cx="2270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BLANC MATCH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6305B068-0825-442B-A81D-65210D08C0C0}"/>
              </a:ext>
            </a:extLst>
          </p:cNvPr>
          <p:cNvSpPr txBox="1"/>
          <p:nvPr/>
        </p:nvSpPr>
        <p:spPr>
          <a:xfrm>
            <a:off x="2943507" y="4943601"/>
            <a:ext cx="1909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VRAI MATCH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424438F7-5E24-4B2D-8BA7-42FB8F5C0D75}"/>
              </a:ext>
            </a:extLst>
          </p:cNvPr>
          <p:cNvSpPr txBox="1"/>
          <p:nvPr/>
        </p:nvSpPr>
        <p:spPr>
          <a:xfrm>
            <a:off x="937948" y="2900849"/>
            <a:ext cx="19749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BON MATCH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D5053A4E-5438-41DE-AA95-D90B14E3A584}"/>
              </a:ext>
            </a:extLst>
          </p:cNvPr>
          <p:cNvSpPr txBox="1"/>
          <p:nvPr/>
        </p:nvSpPr>
        <p:spPr>
          <a:xfrm>
            <a:off x="4151784" y="864284"/>
            <a:ext cx="27363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Facilement mémorisable</a:t>
            </a:r>
            <a:endParaRPr lang="fr-FR" dirty="0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059FCEA0-66C2-487F-8140-0D50192FC674}"/>
              </a:ext>
            </a:extLst>
          </p:cNvPr>
          <p:cNvSpPr txBox="1"/>
          <p:nvPr/>
        </p:nvSpPr>
        <p:spPr>
          <a:xfrm>
            <a:off x="4167016" y="6239051"/>
            <a:ext cx="2736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Faible sonorité</a:t>
            </a:r>
            <a:endParaRPr lang="fr-FR" dirty="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E3CDA53E-BAEA-4C96-AB0A-48D814DF2179}"/>
              </a:ext>
            </a:extLst>
          </p:cNvPr>
          <p:cNvSpPr txBox="1"/>
          <p:nvPr/>
        </p:nvSpPr>
        <p:spPr>
          <a:xfrm>
            <a:off x="9879743" y="3997322"/>
            <a:ext cx="2736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Nourri l’image</a:t>
            </a:r>
            <a:endParaRPr lang="fr-FR" dirty="0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1A00D053-696B-4EB0-B5F5-09CEB8455992}"/>
              </a:ext>
            </a:extLst>
          </p:cNvPr>
          <p:cNvSpPr txBox="1"/>
          <p:nvPr/>
        </p:nvSpPr>
        <p:spPr>
          <a:xfrm>
            <a:off x="-528692" y="4035816"/>
            <a:ext cx="27363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Faible contenu</a:t>
            </a:r>
            <a:endParaRPr lang="fr-FR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F3CAC12E-933C-4FB2-9286-21A8ABB00417}"/>
              </a:ext>
            </a:extLst>
          </p:cNvPr>
          <p:cNvSpPr/>
          <p:nvPr/>
        </p:nvSpPr>
        <p:spPr>
          <a:xfrm>
            <a:off x="6816080" y="1412875"/>
            <a:ext cx="4752527" cy="1930759"/>
          </a:xfrm>
          <a:prstGeom prst="ellipse">
            <a:avLst/>
          </a:prstGeom>
          <a:noFill/>
          <a:ln w="76200" cmpd="tri">
            <a:solidFill>
              <a:srgbClr val="006F44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634779923">
                  <a:custGeom>
                    <a:avLst/>
                    <a:gdLst>
                      <a:gd name="connsiteX0" fmla="*/ 0 w 4752527"/>
                      <a:gd name="connsiteY0" fmla="*/ 965380 h 1930759"/>
                      <a:gd name="connsiteX1" fmla="*/ 2376264 w 4752527"/>
                      <a:gd name="connsiteY1" fmla="*/ 0 h 1930759"/>
                      <a:gd name="connsiteX2" fmla="*/ 4752528 w 4752527"/>
                      <a:gd name="connsiteY2" fmla="*/ 965380 h 1930759"/>
                      <a:gd name="connsiteX3" fmla="*/ 2376264 w 4752527"/>
                      <a:gd name="connsiteY3" fmla="*/ 1930760 h 1930759"/>
                      <a:gd name="connsiteX4" fmla="*/ 0 w 4752527"/>
                      <a:gd name="connsiteY4" fmla="*/ 965380 h 1930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52527" h="1930759" extrusionOk="0">
                        <a:moveTo>
                          <a:pt x="0" y="965380"/>
                        </a:moveTo>
                        <a:cubicBezTo>
                          <a:pt x="-17567" y="538521"/>
                          <a:pt x="1071561" y="339661"/>
                          <a:pt x="2376264" y="0"/>
                        </a:cubicBezTo>
                        <a:cubicBezTo>
                          <a:pt x="3754831" y="-35061"/>
                          <a:pt x="4889604" y="365210"/>
                          <a:pt x="4752528" y="965380"/>
                        </a:cubicBezTo>
                        <a:cubicBezTo>
                          <a:pt x="5076138" y="1425695"/>
                          <a:pt x="3675100" y="2238883"/>
                          <a:pt x="2376264" y="1930760"/>
                        </a:cubicBezTo>
                        <a:cubicBezTo>
                          <a:pt x="1110125" y="2004005"/>
                          <a:pt x="-101081" y="1394165"/>
                          <a:pt x="0" y="96538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0CA1609-9FEC-4D3F-AA9A-FD721944B1FD}"/>
              </a:ext>
            </a:extLst>
          </p:cNvPr>
          <p:cNvSpPr txBox="1"/>
          <p:nvPr/>
        </p:nvSpPr>
        <p:spPr>
          <a:xfrm>
            <a:off x="9450350" y="4361124"/>
            <a:ext cx="31789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LES HALLES MATCH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4C0955D-A3A9-4687-B0AD-875FF4BB7C0A}"/>
              </a:ext>
            </a:extLst>
          </p:cNvPr>
          <p:cNvSpPr txBox="1"/>
          <p:nvPr/>
        </p:nvSpPr>
        <p:spPr>
          <a:xfrm>
            <a:off x="3243129" y="2980839"/>
            <a:ext cx="23903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MATCH STORE</a:t>
            </a:r>
          </a:p>
        </p:txBody>
      </p:sp>
    </p:spTree>
    <p:extLst>
      <p:ext uri="{BB962C8B-B14F-4D97-AF65-F5344CB8AC3E}">
        <p14:creationId xmlns:p14="http://schemas.microsoft.com/office/powerpoint/2010/main" val="3705037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A965D0-B365-4D04-A036-891C424B7D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10972800" cy="1143000"/>
          </a:xfrm>
        </p:spPr>
        <p:txBody>
          <a:bodyPr/>
          <a:lstStyle/>
          <a:p>
            <a:pPr algn="l"/>
            <a:r>
              <a:rPr lang="fr-FR" b="1" dirty="0" err="1"/>
              <a:t>Namings</a:t>
            </a:r>
            <a:r>
              <a:rPr lang="fr-FR" b="1" dirty="0"/>
              <a:t> éligibles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70797D-3272-40F1-AB28-55D53BDD503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2636912"/>
            <a:ext cx="10972800" cy="3849192"/>
          </a:xfrm>
        </p:spPr>
        <p:txBody>
          <a:bodyPr/>
          <a:lstStyle/>
          <a:p>
            <a:pPr marL="0" indent="0" algn="ctr">
              <a:buNone/>
            </a:pPr>
            <a:r>
              <a:rPr lang="fr-FR" sz="3600" b="1" dirty="0">
                <a:latin typeface="Avenir Next LT Pro" panose="020B0504020202020204" pitchFamily="34" charset="0"/>
              </a:rPr>
              <a:t>MARCHÉ MATCH</a:t>
            </a:r>
          </a:p>
          <a:p>
            <a:pPr marL="0" indent="0" algn="ctr">
              <a:buNone/>
            </a:pPr>
            <a:endParaRPr lang="fr-FR" sz="3600" b="1" dirty="0">
              <a:latin typeface="Avenir Next LT Pro" panose="020B0504020202020204" pitchFamily="34" charset="0"/>
            </a:endParaRPr>
          </a:p>
          <a:p>
            <a:pPr marL="0" indent="0" algn="ctr">
              <a:buNone/>
            </a:pPr>
            <a:r>
              <a:rPr lang="fr-FR" sz="3600" b="1" dirty="0">
                <a:latin typeface="Avenir Next LT Pro" panose="020B0504020202020204" pitchFamily="34" charset="0"/>
              </a:rPr>
              <a:t>FRAIS MARCHÉ MATCH</a:t>
            </a:r>
          </a:p>
          <a:p>
            <a:pPr marL="0" indent="0" algn="ctr">
              <a:buNone/>
            </a:pPr>
            <a:endParaRPr lang="fr-FR" sz="36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472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8D125254-D2FF-4E34-9ED8-CBCC83AE80A4}"/>
              </a:ext>
            </a:extLst>
          </p:cNvPr>
          <p:cNvSpPr txBox="1"/>
          <p:nvPr/>
        </p:nvSpPr>
        <p:spPr>
          <a:xfrm>
            <a:off x="3047223" y="2721114"/>
            <a:ext cx="60975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4000" b="1" dirty="0">
                <a:latin typeface="Avenir Next LT Pro" panose="020B0504020202020204" pitchFamily="34" charset="0"/>
              </a:rPr>
              <a:t>Orientation stratégique</a:t>
            </a:r>
          </a:p>
        </p:txBody>
      </p:sp>
    </p:spTree>
    <p:extLst>
      <p:ext uri="{BB962C8B-B14F-4D97-AF65-F5344CB8AC3E}">
        <p14:creationId xmlns:p14="http://schemas.microsoft.com/office/powerpoint/2010/main" val="777331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1D8239-EE43-4E4D-BB77-FC9BC0DBC2B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5400" y="404664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Orientation stratégique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Le nom et l’identité de marque sont l’essence même de l’enseigne.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Son évolution doit correspondre à de véritables changements intrinsèques de l’enseigne.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Un logo, des couleurs, une police sont des éléments de reconnaissance inscrits durablement  dans l’esprit des consommateurs.</a:t>
            </a:r>
            <a:br>
              <a:rPr lang="fr-FR" sz="2400" dirty="0">
                <a:latin typeface="Avenir Next LT Pro" panose="020B0504020202020204" pitchFamily="34" charset="0"/>
              </a:rPr>
            </a:b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Faire évoluer une marque n’est pas anodin 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et a d’importantes conséquences :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Impact financier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Impact opérationnel</a:t>
            </a:r>
            <a:endParaRPr lang="fr-FR" sz="2400" dirty="0">
              <a:latin typeface="Avenir Next LT Pro" panose="020B0504020202020204" pitchFamily="34" charset="0"/>
            </a:endParaRPr>
          </a:p>
          <a:p>
            <a:pPr>
              <a:buFont typeface="Wingdings" panose="05000000000000000000" pitchFamily="2" charset="2"/>
              <a:buChar char="è"/>
            </a:pPr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Impact de reconnaissance/notoriété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8AD6C31-01C5-4B65-9CF8-E8927F43CD97}"/>
              </a:ext>
            </a:extLst>
          </p:cNvPr>
          <p:cNvSpPr txBox="1"/>
          <p:nvPr/>
        </p:nvSpPr>
        <p:spPr>
          <a:xfrm>
            <a:off x="3143672" y="5733256"/>
            <a:ext cx="5477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  <a:cs typeface="+mn-cs"/>
              </a:rPr>
              <a:t>Faire une marque enseigne absolue</a:t>
            </a:r>
          </a:p>
        </p:txBody>
      </p:sp>
    </p:spTree>
    <p:extLst>
      <p:ext uri="{BB962C8B-B14F-4D97-AF65-F5344CB8AC3E}">
        <p14:creationId xmlns:p14="http://schemas.microsoft.com/office/powerpoint/2010/main" val="2572448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1D8239-EE43-4E4D-BB77-FC9BC0DBC2B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5400" y="188640"/>
            <a:ext cx="10972800" cy="4713288"/>
          </a:xfrm>
        </p:spPr>
        <p:txBody>
          <a:bodyPr/>
          <a:lstStyle/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Orientation stratégique</a:t>
            </a:r>
          </a:p>
          <a:p>
            <a:pPr marL="0" indent="0">
              <a:buNone/>
            </a:pPr>
            <a:endParaRPr lang="fr-FR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Le positionnement affirmé de l’enseigne sur le Good Food justifie l’évolution de la marque.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Cependant, 2 principes d’évolution peuvent être envisagées </a:t>
            </a:r>
          </a:p>
          <a:p>
            <a:pPr marL="0" indent="0">
              <a:buNone/>
            </a:pPr>
            <a:r>
              <a:rPr lang="fr-FR" sz="28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D70352D2-0ABD-4793-9C72-D55659B68007}"/>
              </a:ext>
            </a:extLst>
          </p:cNvPr>
          <p:cNvSpPr/>
          <p:nvPr/>
        </p:nvSpPr>
        <p:spPr>
          <a:xfrm>
            <a:off x="2567608" y="3851717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1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Une évolution relative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9D3242D-C86A-42B0-9281-7001112D5B63}"/>
              </a:ext>
            </a:extLst>
          </p:cNvPr>
          <p:cNvSpPr/>
          <p:nvPr/>
        </p:nvSpPr>
        <p:spPr>
          <a:xfrm>
            <a:off x="6240016" y="3861048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2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 changement d’identité</a:t>
            </a:r>
          </a:p>
        </p:txBody>
      </p:sp>
    </p:spTree>
    <p:extLst>
      <p:ext uri="{BB962C8B-B14F-4D97-AF65-F5344CB8AC3E}">
        <p14:creationId xmlns:p14="http://schemas.microsoft.com/office/powerpoint/2010/main" val="1049969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1D8239-EE43-4E4D-BB77-FC9BC0DBC2B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5400" y="188640"/>
            <a:ext cx="10972800" cy="4713288"/>
          </a:xfrm>
        </p:spPr>
        <p:txBody>
          <a:bodyPr/>
          <a:lstStyle/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Orientation stratégique</a:t>
            </a:r>
          </a:p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 </a:t>
            </a:r>
            <a:endParaRPr lang="fr-FR" sz="2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8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D70352D2-0ABD-4793-9C72-D55659B68007}"/>
              </a:ext>
            </a:extLst>
          </p:cNvPr>
          <p:cNvSpPr/>
          <p:nvPr/>
        </p:nvSpPr>
        <p:spPr>
          <a:xfrm>
            <a:off x="2063552" y="1988840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1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Une évolution relative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9D3242D-C86A-42B0-9281-7001112D5B63}"/>
              </a:ext>
            </a:extLst>
          </p:cNvPr>
          <p:cNvSpPr/>
          <p:nvPr/>
        </p:nvSpPr>
        <p:spPr>
          <a:xfrm>
            <a:off x="6878599" y="2000605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2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 changement d’identité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CF701E0-2E0B-43C7-A37A-807454C559A5}"/>
              </a:ext>
            </a:extLst>
          </p:cNvPr>
          <p:cNvSpPr txBox="1"/>
          <p:nvPr/>
        </p:nvSpPr>
        <p:spPr>
          <a:xfrm>
            <a:off x="1732258" y="4012405"/>
            <a:ext cx="3184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Ablation du préfixe ‘super’ &amp;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conservation de l’identité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B51BB21-F63D-4E15-9379-C4C66A09D305}"/>
              </a:ext>
            </a:extLst>
          </p:cNvPr>
          <p:cNvSpPr txBox="1"/>
          <p:nvPr/>
        </p:nvSpPr>
        <p:spPr>
          <a:xfrm>
            <a:off x="1622035" y="5390536"/>
            <a:ext cx="3405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Faible impact d’investissement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B01A7D5-5447-4983-9C65-EA3B88A19784}"/>
              </a:ext>
            </a:extLst>
          </p:cNvPr>
          <p:cNvSpPr txBox="1"/>
          <p:nvPr/>
        </p:nvSpPr>
        <p:spPr>
          <a:xfrm>
            <a:off x="6094974" y="4012405"/>
            <a:ext cx="3799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Changement de l’identité en conservant la racine MATCH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2B75757-DE39-49C6-8465-D4C7D4EBC1F8}"/>
              </a:ext>
            </a:extLst>
          </p:cNvPr>
          <p:cNvSpPr txBox="1"/>
          <p:nvPr/>
        </p:nvSpPr>
        <p:spPr>
          <a:xfrm>
            <a:off x="1317239" y="5697910"/>
            <a:ext cx="4146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Mais perception de l’évolution limitée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9D926ED3-5CA9-4358-A197-BF9D6004A037}"/>
              </a:ext>
            </a:extLst>
          </p:cNvPr>
          <p:cNvSpPr/>
          <p:nvPr/>
        </p:nvSpPr>
        <p:spPr>
          <a:xfrm flipV="1">
            <a:off x="2243572" y="4920790"/>
            <a:ext cx="1872208" cy="21602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E949CE23-1C06-4FD6-8010-C85C75D5C8FA}"/>
              </a:ext>
            </a:extLst>
          </p:cNvPr>
          <p:cNvSpPr/>
          <p:nvPr/>
        </p:nvSpPr>
        <p:spPr>
          <a:xfrm flipV="1">
            <a:off x="7058618" y="4914455"/>
            <a:ext cx="1872208" cy="21602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C09471F-A4B3-4B98-A2A1-9F552DC525FB}"/>
              </a:ext>
            </a:extLst>
          </p:cNvPr>
          <p:cNvSpPr txBox="1"/>
          <p:nvPr/>
        </p:nvSpPr>
        <p:spPr>
          <a:xfrm>
            <a:off x="5735960" y="5428104"/>
            <a:ext cx="5006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Impacts financier &amp; opérationnel conséquents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2499F16-4B45-4578-A147-5A21077B9A60}"/>
              </a:ext>
            </a:extLst>
          </p:cNvPr>
          <p:cNvSpPr txBox="1"/>
          <p:nvPr/>
        </p:nvSpPr>
        <p:spPr>
          <a:xfrm>
            <a:off x="5788309" y="5697910"/>
            <a:ext cx="4866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Changement sensible de l’image de marque</a:t>
            </a:r>
          </a:p>
        </p:txBody>
      </p:sp>
    </p:spTree>
    <p:extLst>
      <p:ext uri="{BB962C8B-B14F-4D97-AF65-F5344CB8AC3E}">
        <p14:creationId xmlns:p14="http://schemas.microsoft.com/office/powerpoint/2010/main" val="1358102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D1105A-A733-4A96-BAE8-EFC6D4D342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3392" y="44450"/>
            <a:ext cx="10349408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Préambule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97C1C9-409D-402A-A184-F5649EF3653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87488" y="2060847"/>
            <a:ext cx="9485312" cy="40653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L’enseigne souhaite faire évoluer son </a:t>
            </a:r>
            <a:r>
              <a:rPr lang="fr-FR" sz="2000" dirty="0" err="1">
                <a:latin typeface="Avenir Next LT Pro" panose="020B0504020202020204" pitchFamily="34" charset="0"/>
              </a:rPr>
              <a:t>naming</a:t>
            </a:r>
            <a:r>
              <a:rPr lang="fr-FR" sz="2000" dirty="0">
                <a:latin typeface="Avenir Next LT Pro" panose="020B0504020202020204" pitchFamily="34" charset="0"/>
              </a:rPr>
              <a:t> afin d’apporter plus de connivence et de proximité avec ses clients.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Contrainte par des accords avec HFP depuis plus de 20 ans, une opportunité juridique semble envisageable pour franchir cette étape.</a:t>
            </a: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1866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E96E6C9F-F30E-41C7-AF6D-21908D150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92" y="0"/>
            <a:ext cx="11735615" cy="6858000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B33C0B-3FD8-453F-A96B-FE84C2523E1D}"/>
              </a:ext>
            </a:extLst>
          </p:cNvPr>
          <p:cNvSpPr/>
          <p:nvPr/>
        </p:nvSpPr>
        <p:spPr>
          <a:xfrm>
            <a:off x="222174" y="260649"/>
            <a:ext cx="1339349" cy="108012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latin typeface="Avenir Next LT Pro" panose="020B0504020202020204" pitchFamily="34" charset="0"/>
              </a:rPr>
              <a:t>Hypothèse 1</a:t>
            </a:r>
          </a:p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Une évolution relative</a:t>
            </a:r>
          </a:p>
        </p:txBody>
      </p:sp>
    </p:spTree>
    <p:extLst>
      <p:ext uri="{BB962C8B-B14F-4D97-AF65-F5344CB8AC3E}">
        <p14:creationId xmlns:p14="http://schemas.microsoft.com/office/powerpoint/2010/main" val="3862700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0C31679A-8C36-4AAC-9F7E-0F795E96175B}"/>
              </a:ext>
            </a:extLst>
          </p:cNvPr>
          <p:cNvSpPr/>
          <p:nvPr/>
        </p:nvSpPr>
        <p:spPr>
          <a:xfrm>
            <a:off x="222174" y="260648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1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Une évolution relative</a:t>
            </a:r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1DD5FA9F-37BA-4EE9-A4D2-63BC3910FF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524" y="0"/>
            <a:ext cx="6552728" cy="38292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85F5C85-F195-4CD8-9E51-9A271F06AEF3}"/>
              </a:ext>
            </a:extLst>
          </p:cNvPr>
          <p:cNvSpPr/>
          <p:nvPr/>
        </p:nvSpPr>
        <p:spPr>
          <a:xfrm>
            <a:off x="2485524" y="3817983"/>
            <a:ext cx="670969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</a:t>
            </a:r>
            <a:r>
              <a:rPr lang="fr-FR" dirty="0">
                <a:latin typeface="Avenir Next LT Pro" panose="020B0504020202020204" pitchFamily="34" charset="0"/>
              </a:rPr>
              <a:t> Donner du sens au nom à travers une expression signifiante et en phase avec l’offre de l’enseigne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932B14-11A7-45D8-B6D2-98782763048A}"/>
              </a:ext>
            </a:extLst>
          </p:cNvPr>
          <p:cNvSpPr/>
          <p:nvPr/>
        </p:nvSpPr>
        <p:spPr>
          <a:xfrm>
            <a:off x="2460117" y="5143901"/>
            <a:ext cx="645814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è"/>
            </a:pPr>
            <a:r>
              <a:rPr lang="fr-FR" dirty="0">
                <a:latin typeface="Avenir Next LT Pro" panose="020B0504020202020204" pitchFamily="34" charset="0"/>
              </a:rPr>
              <a:t>Enrichir d’un « supplément d’âme » la marque et la rendre ainsi plus désirable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141F44B-61BE-4B3F-BBC2-80C9CCE3AFEC}"/>
              </a:ext>
            </a:extLst>
          </p:cNvPr>
          <p:cNvSpPr txBox="1"/>
          <p:nvPr/>
        </p:nvSpPr>
        <p:spPr>
          <a:xfrm>
            <a:off x="2460115" y="4501248"/>
            <a:ext cx="5712543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defTabSz="9144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Wingdings" panose="05000000000000000000" pitchFamily="2" charset="2"/>
              <a:buChar char="è"/>
            </a:pPr>
            <a:r>
              <a:rPr lang="fr-FR" sz="1800" dirty="0">
                <a:latin typeface="Avenir Next LT Pro" panose="020B0504020202020204" pitchFamily="34" charset="0"/>
              </a:rPr>
              <a:t>Renforcer la proximité de l’enseigne avec ses clients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BB94939-36BE-4990-9335-48B48742AC35}"/>
              </a:ext>
            </a:extLst>
          </p:cNvPr>
          <p:cNvSpPr txBox="1"/>
          <p:nvPr/>
        </p:nvSpPr>
        <p:spPr>
          <a:xfrm flipH="1">
            <a:off x="1847528" y="3016488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Une évolution légère qui permet cependant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de nourrir le contenu et l’image 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1564460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2DA0604-1D4E-4675-B124-3C870373CD5D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DCE988E-DB92-4A5F-8754-6FA7E7121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172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2F6AE9F0-931F-48AE-B444-0A91CFD2CD89}"/>
              </a:ext>
            </a:extLst>
          </p:cNvPr>
          <p:cNvSpPr/>
          <p:nvPr/>
        </p:nvSpPr>
        <p:spPr>
          <a:xfrm>
            <a:off x="4799856" y="2528900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2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 changement d’identité</a:t>
            </a:r>
          </a:p>
        </p:txBody>
      </p:sp>
    </p:spTree>
    <p:extLst>
      <p:ext uri="{BB962C8B-B14F-4D97-AF65-F5344CB8AC3E}">
        <p14:creationId xmlns:p14="http://schemas.microsoft.com/office/powerpoint/2010/main" val="3463611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31EDAA4-7FFD-4675-B7AF-574510489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92" y="0"/>
            <a:ext cx="11735615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F0622DB-2CAD-43CD-B8D2-3DFC2009B80D}"/>
              </a:ext>
            </a:extLst>
          </p:cNvPr>
          <p:cNvSpPr txBox="1"/>
          <p:nvPr/>
        </p:nvSpPr>
        <p:spPr>
          <a:xfrm>
            <a:off x="0" y="116632"/>
            <a:ext cx="15158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2 – v° initiale</a:t>
            </a:r>
          </a:p>
        </p:txBody>
      </p:sp>
    </p:spTree>
    <p:extLst>
      <p:ext uri="{BB962C8B-B14F-4D97-AF65-F5344CB8AC3E}">
        <p14:creationId xmlns:p14="http://schemas.microsoft.com/office/powerpoint/2010/main" val="3593825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4337658-7C14-464A-8E6B-B40E6A22CF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51"/>
          <a:stretch/>
        </p:blipFill>
        <p:spPr>
          <a:xfrm>
            <a:off x="3670328" y="620688"/>
            <a:ext cx="4851343" cy="623731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44DB7A7-0B4F-40E3-8182-4DB57C0C3352}"/>
              </a:ext>
            </a:extLst>
          </p:cNvPr>
          <p:cNvSpPr txBox="1"/>
          <p:nvPr/>
        </p:nvSpPr>
        <p:spPr>
          <a:xfrm>
            <a:off x="0" y="116632"/>
            <a:ext cx="15158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2 – v° initiale</a:t>
            </a:r>
          </a:p>
        </p:txBody>
      </p:sp>
    </p:spTree>
    <p:extLst>
      <p:ext uri="{BB962C8B-B14F-4D97-AF65-F5344CB8AC3E}">
        <p14:creationId xmlns:p14="http://schemas.microsoft.com/office/powerpoint/2010/main" val="1502374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0622DB-2CAD-43CD-B8D2-3DFC2009B80D}"/>
              </a:ext>
            </a:extLst>
          </p:cNvPr>
          <p:cNvSpPr txBox="1"/>
          <p:nvPr/>
        </p:nvSpPr>
        <p:spPr>
          <a:xfrm>
            <a:off x="0" y="116632"/>
            <a:ext cx="2294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2 – v° retravail - debrief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FF76F3A-0B72-46C7-A650-ACA48CA14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614487"/>
            <a:ext cx="82581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8857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44DB7A7-0B4F-40E3-8182-4DB57C0C3352}"/>
              </a:ext>
            </a:extLst>
          </p:cNvPr>
          <p:cNvSpPr txBox="1"/>
          <p:nvPr/>
        </p:nvSpPr>
        <p:spPr>
          <a:xfrm>
            <a:off x="0" y="116632"/>
            <a:ext cx="2294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2 – v° retravail - debrief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E9A4F3B-A4FA-4A46-9C78-63E4337925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51"/>
          <a:stretch/>
        </p:blipFill>
        <p:spPr>
          <a:xfrm>
            <a:off x="3670328" y="476672"/>
            <a:ext cx="4851343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05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0622DB-2CAD-43CD-B8D2-3DFC2009B80D}"/>
              </a:ext>
            </a:extLst>
          </p:cNvPr>
          <p:cNvSpPr txBox="1"/>
          <p:nvPr/>
        </p:nvSpPr>
        <p:spPr>
          <a:xfrm>
            <a:off x="0" y="116632"/>
            <a:ext cx="2033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2 – v° retravail- reco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59F9F18-5578-4E25-89B1-6009E7269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80378"/>
            <a:ext cx="8949776" cy="373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592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44DB7A7-0B4F-40E3-8182-4DB57C0C3352}"/>
              </a:ext>
            </a:extLst>
          </p:cNvPr>
          <p:cNvSpPr txBox="1"/>
          <p:nvPr/>
        </p:nvSpPr>
        <p:spPr>
          <a:xfrm>
            <a:off x="0" y="116632"/>
            <a:ext cx="19951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2 – v° retravail-reco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5AD8A55-65B6-4AC7-A82A-FAA5677F8A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0"/>
          <a:stretch/>
        </p:blipFill>
        <p:spPr>
          <a:xfrm>
            <a:off x="3670328" y="548680"/>
            <a:ext cx="4851343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946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D1105A-A733-4A96-BAE8-EFC6D4D342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3392" y="44450"/>
            <a:ext cx="10349408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Préambule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88D24737-49F9-4B08-B7B2-63D3C26DDCF5}"/>
              </a:ext>
            </a:extLst>
          </p:cNvPr>
          <p:cNvSpPr txBox="1">
            <a:spLocks/>
          </p:cNvSpPr>
          <p:nvPr/>
        </p:nvSpPr>
        <p:spPr bwMode="auto">
          <a:xfrm>
            <a:off x="667928" y="1844824"/>
            <a:ext cx="7966731" cy="537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Un risque de déficit de considération dû notamment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à un signifiant de marque peu valorisant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029DCE-FB1E-4796-8BA5-7865342A2D95}"/>
              </a:ext>
            </a:extLst>
          </p:cNvPr>
          <p:cNvSpPr/>
          <p:nvPr/>
        </p:nvSpPr>
        <p:spPr>
          <a:xfrm>
            <a:off x="6168008" y="3356992"/>
            <a:ext cx="45061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fr-FR" altLang="fr-FR" b="1" dirty="0">
                <a:latin typeface="Avenir Next LT Pro" panose="020B0504020202020204" pitchFamily="34" charset="0"/>
              </a:rPr>
              <a:t>Un nom/bloc marque </a:t>
            </a:r>
            <a:br>
              <a:rPr lang="fr-FR" altLang="fr-FR" b="1" dirty="0">
                <a:latin typeface="Avenir Next LT Pro" panose="020B0504020202020204" pitchFamily="34" charset="0"/>
              </a:rPr>
            </a:br>
            <a:r>
              <a:rPr lang="fr-FR" altLang="fr-FR" b="1" dirty="0">
                <a:latin typeface="Avenir Next LT Pro" panose="020B0504020202020204" pitchFamily="34" charset="0"/>
              </a:rPr>
              <a:t>qui ne soutient pas la démarche </a:t>
            </a:r>
            <a:br>
              <a:rPr lang="fr-FR" altLang="fr-FR" b="1" dirty="0">
                <a:latin typeface="Avenir Next LT Pro" panose="020B0504020202020204" pitchFamily="34" charset="0"/>
              </a:rPr>
            </a:br>
            <a:r>
              <a:rPr lang="fr-FR" altLang="fr-FR" b="1" dirty="0">
                <a:latin typeface="Avenir Next LT Pro" panose="020B0504020202020204" pitchFamily="34" charset="0"/>
              </a:rPr>
              <a:t>et le positionnement de l’enseigne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D679011-62B6-4DEE-8D13-7C5F974E61BB}"/>
              </a:ext>
            </a:extLst>
          </p:cNvPr>
          <p:cNvSpPr txBox="1"/>
          <p:nvPr/>
        </p:nvSpPr>
        <p:spPr>
          <a:xfrm>
            <a:off x="1924136" y="3598494"/>
            <a:ext cx="2845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SUPERMARCHÉ MATCH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8743C5C4-6644-4981-93C0-B7DF6E9357AA}"/>
              </a:ext>
            </a:extLst>
          </p:cNvPr>
          <p:cNvSpPr/>
          <p:nvPr/>
        </p:nvSpPr>
        <p:spPr>
          <a:xfrm rot="5400000">
            <a:off x="5159896" y="3598494"/>
            <a:ext cx="864097" cy="36933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584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te, extérieur, bâtiment&#10;&#10;Description générée automatiquement">
            <a:extLst>
              <a:ext uri="{FF2B5EF4-FFF2-40B4-BE49-F238E27FC236}">
                <a16:creationId xmlns:a16="http://schemas.microsoft.com/office/drawing/2014/main" id="{9B79A294-7A4D-4F4B-A538-C8C336468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032" y="0"/>
            <a:ext cx="9145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921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2993E15-F5B5-49F8-B465-8DA8575CE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92" y="0"/>
            <a:ext cx="11735615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6728B8B-F9C8-468F-B2D1-DE9CF50E8145}"/>
              </a:ext>
            </a:extLst>
          </p:cNvPr>
          <p:cNvSpPr txBox="1"/>
          <p:nvPr/>
        </p:nvSpPr>
        <p:spPr>
          <a:xfrm>
            <a:off x="0" y="116632"/>
            <a:ext cx="13235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3 - Initiale</a:t>
            </a:r>
          </a:p>
        </p:txBody>
      </p:sp>
    </p:spTree>
    <p:extLst>
      <p:ext uri="{BB962C8B-B14F-4D97-AF65-F5344CB8AC3E}">
        <p14:creationId xmlns:p14="http://schemas.microsoft.com/office/powerpoint/2010/main" val="2842019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6728B8B-F9C8-468F-B2D1-DE9CF50E8145}"/>
              </a:ext>
            </a:extLst>
          </p:cNvPr>
          <p:cNvSpPr txBox="1"/>
          <p:nvPr/>
        </p:nvSpPr>
        <p:spPr>
          <a:xfrm>
            <a:off x="0" y="116632"/>
            <a:ext cx="1361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3 – Initiale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C219EA5-904B-4C13-AF40-5C8CD4B12E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51"/>
          <a:stretch/>
        </p:blipFill>
        <p:spPr>
          <a:xfrm>
            <a:off x="3672559" y="764704"/>
            <a:ext cx="4846881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36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6728B8B-F9C8-468F-B2D1-DE9CF50E8145}"/>
              </a:ext>
            </a:extLst>
          </p:cNvPr>
          <p:cNvSpPr txBox="1"/>
          <p:nvPr/>
        </p:nvSpPr>
        <p:spPr>
          <a:xfrm>
            <a:off x="0" y="116632"/>
            <a:ext cx="2283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3 - v° retravail - debrief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62DCEAF-80AD-4E1F-8675-964D2F930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443037"/>
            <a:ext cx="85629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3385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6728B8B-F9C8-468F-B2D1-DE9CF50E8145}"/>
              </a:ext>
            </a:extLst>
          </p:cNvPr>
          <p:cNvSpPr txBox="1"/>
          <p:nvPr/>
        </p:nvSpPr>
        <p:spPr>
          <a:xfrm>
            <a:off x="0" y="116632"/>
            <a:ext cx="23366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3 – v° retravail - debrief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513BF77-A26A-42B6-99CE-C4AD032FFF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01"/>
          <a:stretch/>
        </p:blipFill>
        <p:spPr>
          <a:xfrm>
            <a:off x="3672559" y="692696"/>
            <a:ext cx="4846881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45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2110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3 – v° retravail - reco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01E07B8-7FF5-4D05-A258-C1CD244F5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638776"/>
            <a:ext cx="7400478" cy="358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920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2110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3 – v° retravail - reco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F168314-DDC3-45F4-84C4-D979A14BA2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0"/>
          <a:stretch/>
        </p:blipFill>
        <p:spPr>
          <a:xfrm>
            <a:off x="3672559" y="548680"/>
            <a:ext cx="4846881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012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te, extérieur, bâtiment&#10;&#10;Description générée automatiquement">
            <a:extLst>
              <a:ext uri="{FF2B5EF4-FFF2-40B4-BE49-F238E27FC236}">
                <a16:creationId xmlns:a16="http://schemas.microsoft.com/office/drawing/2014/main" id="{9354DD09-E07A-43A5-B1CF-647269A19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032" y="0"/>
            <a:ext cx="9145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896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238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4 – initial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0171B28-BB52-4AE4-8674-F08CA0D42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1381125"/>
            <a:ext cx="74390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522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238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4 – initial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D12EC7-8299-43B8-990F-5BDF3A3FBA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0"/>
          <a:stretch/>
        </p:blipFill>
        <p:spPr>
          <a:xfrm>
            <a:off x="3672559" y="548680"/>
            <a:ext cx="4846881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67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D1105A-A733-4A96-BAE8-EFC6D4D342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3392" y="44450"/>
            <a:ext cx="10349408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Préambule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CDAB147-F09C-4F6F-939F-73135CE4A33B}"/>
              </a:ext>
            </a:extLst>
          </p:cNvPr>
          <p:cNvSpPr txBox="1"/>
          <p:nvPr/>
        </p:nvSpPr>
        <p:spPr>
          <a:xfrm>
            <a:off x="3948258" y="3529803"/>
            <a:ext cx="2845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SUPERMARCHE MATCH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4686F4-C2BB-4E18-AD10-79F8BF2E8BD0}"/>
              </a:ext>
            </a:extLst>
          </p:cNvPr>
          <p:cNvSpPr/>
          <p:nvPr/>
        </p:nvSpPr>
        <p:spPr>
          <a:xfrm>
            <a:off x="1281439" y="4483439"/>
            <a:ext cx="402096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r>
              <a:rPr lang="fr-FR" sz="1600" b="1" dirty="0">
                <a:latin typeface="Avenir Next LT Pro" panose="020B0504020202020204" pitchFamily="34" charset="0"/>
              </a:rPr>
              <a:t> 	Un </a:t>
            </a:r>
            <a:r>
              <a:rPr lang="fr-FR" sz="1600" b="1" dirty="0" err="1">
                <a:latin typeface="Avenir Next LT Pro" panose="020B0504020202020204" pitchFamily="34" charset="0"/>
              </a:rPr>
              <a:t>naming</a:t>
            </a:r>
            <a:r>
              <a:rPr lang="fr-FR" sz="1600" b="1" dirty="0">
                <a:latin typeface="Avenir Next LT Pro" panose="020B0504020202020204" pitchFamily="34" charset="0"/>
              </a:rPr>
              <a:t> ‘MATCH’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qui porte des signifiants  commerciaux peu associés </a:t>
            </a:r>
            <a:br>
              <a:rPr lang="fr-FR" sz="1600" dirty="0">
                <a:latin typeface="Avenir Next LT Pro" panose="020B0504020202020204" pitchFamily="34" charset="0"/>
              </a:rPr>
            </a:br>
            <a:r>
              <a:rPr lang="fr-FR" sz="1600" dirty="0">
                <a:latin typeface="Avenir Next LT Pro" panose="020B0504020202020204" pitchFamily="34" charset="0"/>
              </a:rPr>
              <a:t>à l’univers qualitatif du Good Food</a:t>
            </a:r>
            <a:endParaRPr lang="fr-FR" sz="1200" dirty="0">
              <a:latin typeface="Avenir Next LT Pro" panose="020B05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9DE01E-9F1B-40B9-B0D5-F23E11EAD8C8}"/>
              </a:ext>
            </a:extLst>
          </p:cNvPr>
          <p:cNvSpPr/>
          <p:nvPr/>
        </p:nvSpPr>
        <p:spPr>
          <a:xfrm>
            <a:off x="5879976" y="4475621"/>
            <a:ext cx="38164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r>
              <a:rPr lang="fr-FR" sz="1600" b="1" dirty="0">
                <a:latin typeface="Avenir Next LT Pro" panose="020B0504020202020204" pitchFamily="34" charset="0"/>
              </a:rPr>
              <a:t>	Une référence au Supermarché : </a:t>
            </a:r>
            <a:r>
              <a:rPr lang="fr-FR" sz="1600" dirty="0">
                <a:latin typeface="Avenir Next LT Pro" panose="020B0504020202020204" pitchFamily="34" charset="0"/>
              </a:rPr>
              <a:t>peu contemporain et signifiant un métier peu considéré aujourd’hui</a:t>
            </a:r>
            <a:endParaRPr lang="fr-FR" sz="1200" dirty="0">
              <a:latin typeface="Avenir Next LT Pro" panose="020B0504020202020204" pitchFamily="34" charset="0"/>
            </a:endParaRPr>
          </a:p>
        </p:txBody>
      </p:sp>
      <p:pic>
        <p:nvPicPr>
          <p:cNvPr id="11" name="Picture 18" descr="Pictogramme d'interdiction signal généralPictogramme interdiction ISO7010 -  Tous les pictogrammes interdiction, panneaux et autocollants pour votre  signalétique intérieure et extérieure - Serenne">
            <a:extLst>
              <a:ext uri="{FF2B5EF4-FFF2-40B4-BE49-F238E27FC236}">
                <a16:creationId xmlns:a16="http://schemas.microsoft.com/office/drawing/2014/main" id="{C1CC6157-35BD-4CAC-9075-6B59C4A9C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0785" y="4345506"/>
            <a:ext cx="601139" cy="40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Pictogramme d'interdiction signal généralPictogramme interdiction ISO7010 -  Tous les pictogrammes interdiction, panneaux et autocollants pour votre  signalétique intérieure et extérieure - Serenne">
            <a:extLst>
              <a:ext uri="{FF2B5EF4-FFF2-40B4-BE49-F238E27FC236}">
                <a16:creationId xmlns:a16="http://schemas.microsoft.com/office/drawing/2014/main" id="{861FC3D3-907B-4A76-A22C-AC3238583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2024" y="4345506"/>
            <a:ext cx="601139" cy="40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ACDBB9B-89EC-4D06-A088-4292DA5C8640}"/>
              </a:ext>
            </a:extLst>
          </p:cNvPr>
          <p:cNvSpPr txBox="1"/>
          <p:nvPr/>
        </p:nvSpPr>
        <p:spPr>
          <a:xfrm>
            <a:off x="2831199" y="5853988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latin typeface="Avenir Next LT Pro" panose="020B0504020202020204" pitchFamily="34" charset="0"/>
              </a:rPr>
              <a:t>Un nom qui ne reflète pas l’expérience vécue</a:t>
            </a:r>
            <a:endParaRPr lang="fr-FR" b="1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E980D43C-4E4F-432A-B40F-47A49EFB1D42}"/>
              </a:ext>
            </a:extLst>
          </p:cNvPr>
          <p:cNvSpPr txBox="1">
            <a:spLocks/>
          </p:cNvSpPr>
          <p:nvPr/>
        </p:nvSpPr>
        <p:spPr bwMode="auto">
          <a:xfrm>
            <a:off x="667928" y="1844824"/>
            <a:ext cx="7966731" cy="537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Un risque de déficit de considération dû notamment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à un signifiant de marque peu valorisant</a:t>
            </a:r>
          </a:p>
        </p:txBody>
      </p:sp>
    </p:spTree>
    <p:extLst>
      <p:ext uri="{BB962C8B-B14F-4D97-AF65-F5344CB8AC3E}">
        <p14:creationId xmlns:p14="http://schemas.microsoft.com/office/powerpoint/2010/main" val="30905073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5126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4 – </a:t>
            </a:r>
            <a:r>
              <a:rPr lang="fr-FR" sz="1200" b="1" dirty="0" err="1">
                <a:latin typeface="Avenir Next LT Pro" panose="020B0504020202020204" pitchFamily="34" charset="0"/>
              </a:rPr>
              <a:t>v°debrief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0916065-8398-445A-A0CA-DD38EA40D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281112"/>
            <a:ext cx="77724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749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F9F4713-DBDC-4509-AB58-4579F6347C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40"/>
          <a:stretch/>
        </p:blipFill>
        <p:spPr>
          <a:xfrm>
            <a:off x="3672559" y="393630"/>
            <a:ext cx="4846881" cy="646436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DE7BA14-EAA8-44D8-B2C8-63926172D0E3}"/>
              </a:ext>
            </a:extLst>
          </p:cNvPr>
          <p:cNvSpPr txBox="1"/>
          <p:nvPr/>
        </p:nvSpPr>
        <p:spPr>
          <a:xfrm>
            <a:off x="0" y="116632"/>
            <a:ext cx="15126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4 – </a:t>
            </a:r>
            <a:r>
              <a:rPr lang="fr-FR" sz="1200" b="1" dirty="0" err="1">
                <a:latin typeface="Avenir Next LT Pro" panose="020B0504020202020204" pitchFamily="34" charset="0"/>
              </a:rPr>
              <a:t>v°debrief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36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290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4 – </a:t>
            </a:r>
            <a:r>
              <a:rPr lang="fr-FR" sz="1200" b="1" dirty="0" err="1">
                <a:latin typeface="Avenir Next LT Pro" panose="020B0504020202020204" pitchFamily="34" charset="0"/>
              </a:rPr>
              <a:t>v°reco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7E6ADB-7551-4BFC-B7A6-67F85C2D0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726445"/>
            <a:ext cx="6688211" cy="340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3030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DE7BA14-EAA8-44D8-B2C8-63926172D0E3}"/>
              </a:ext>
            </a:extLst>
          </p:cNvPr>
          <p:cNvSpPr txBox="1"/>
          <p:nvPr/>
        </p:nvSpPr>
        <p:spPr>
          <a:xfrm>
            <a:off x="0" y="116632"/>
            <a:ext cx="1290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4 – </a:t>
            </a:r>
            <a:r>
              <a:rPr lang="fr-FR" sz="1200" b="1" dirty="0" err="1">
                <a:latin typeface="Avenir Next LT Pro" panose="020B0504020202020204" pitchFamily="34" charset="0"/>
              </a:rPr>
              <a:t>v°reco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7A45850-DEC7-4E35-9917-0813C85D46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51"/>
          <a:stretch/>
        </p:blipFill>
        <p:spPr>
          <a:xfrm>
            <a:off x="3672559" y="620688"/>
            <a:ext cx="4846881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137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route, extérieur, bâtiment&#10;&#10;Description générée automatiquement">
            <a:extLst>
              <a:ext uri="{FF2B5EF4-FFF2-40B4-BE49-F238E27FC236}">
                <a16:creationId xmlns:a16="http://schemas.microsoft.com/office/drawing/2014/main" id="{7C69B70D-82A7-4483-888F-837DFBDFD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032" y="0"/>
            <a:ext cx="9145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151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477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v°initiale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924B1E5-6456-4B17-A7F6-ACD7860C7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700808"/>
            <a:ext cx="4609107" cy="307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089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DE7BA14-EAA8-44D8-B2C8-63926172D0E3}"/>
              </a:ext>
            </a:extLst>
          </p:cNvPr>
          <p:cNvSpPr txBox="1"/>
          <p:nvPr/>
        </p:nvSpPr>
        <p:spPr>
          <a:xfrm>
            <a:off x="0" y="116632"/>
            <a:ext cx="1477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v°initiale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CD97CF0-BBD3-480C-8C86-89E580E007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51"/>
          <a:stretch/>
        </p:blipFill>
        <p:spPr>
          <a:xfrm>
            <a:off x="3672559" y="476672"/>
            <a:ext cx="4846881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1915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6541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v°debrief</a:t>
            </a:r>
            <a:r>
              <a:rPr lang="fr-FR" sz="1200" b="1" dirty="0">
                <a:latin typeface="Avenir Next LT Pro" panose="020B0504020202020204" pitchFamily="34" charset="0"/>
              </a:rPr>
              <a:t>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5273066-BF47-461F-B4BF-7A3AD79C2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352" y="1628800"/>
            <a:ext cx="4585295" cy="325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4457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DE7BA14-EAA8-44D8-B2C8-63926172D0E3}"/>
              </a:ext>
            </a:extLst>
          </p:cNvPr>
          <p:cNvSpPr txBox="1"/>
          <p:nvPr/>
        </p:nvSpPr>
        <p:spPr>
          <a:xfrm>
            <a:off x="0" y="116632"/>
            <a:ext cx="16541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v°debrief</a:t>
            </a:r>
            <a:r>
              <a:rPr lang="fr-FR" sz="1200" b="1" dirty="0">
                <a:latin typeface="Avenir Next LT Pro" panose="020B0504020202020204" pitchFamily="34" charset="0"/>
              </a:rPr>
              <a:t>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6BA3D29-06BD-48AE-941B-45D4AAD7A4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0"/>
          <a:stretch/>
        </p:blipFill>
        <p:spPr>
          <a:xfrm>
            <a:off x="3672559" y="548680"/>
            <a:ext cx="4846881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107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6541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v°debrief</a:t>
            </a:r>
            <a:r>
              <a:rPr lang="fr-FR" sz="1200" b="1" dirty="0">
                <a:latin typeface="Avenir Next LT Pro" panose="020B0504020202020204" pitchFamily="34" charset="0"/>
              </a:rPr>
              <a:t> 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729FE77-F8EB-4E2F-8879-A8C4BCE48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2428875"/>
            <a:ext cx="40481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15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D1105A-A733-4A96-BAE8-EFC6D4D342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3392" y="44450"/>
            <a:ext cx="10349408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Préambule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97C1C9-409D-402A-A184-F5649EF3653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9416" y="1412875"/>
            <a:ext cx="10133384" cy="47132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Pistes de réflexions pour renforcer la cohérence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entre la promesse et l’identité de l’enseigne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	- </a:t>
            </a:r>
            <a:r>
              <a:rPr lang="fr-FR" sz="2000" b="1" dirty="0">
                <a:latin typeface="Avenir Next LT Pro" panose="020B0504020202020204" pitchFamily="34" charset="0"/>
              </a:rPr>
              <a:t>renoncer au terme ‘SUPERMARCHE</a:t>
            </a:r>
            <a:r>
              <a:rPr lang="fr-FR" sz="2000" dirty="0">
                <a:latin typeface="Avenir Next LT Pro" panose="020B0504020202020204" pitchFamily="34" charset="0"/>
              </a:rPr>
              <a:t>’, très fonctionnel , daté et ne 	répondant plus aux aspirations de consommateurs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	- </a:t>
            </a:r>
            <a:r>
              <a:rPr lang="fr-FR" sz="2000" b="1" dirty="0">
                <a:latin typeface="Avenir Next LT Pro" panose="020B0504020202020204" pitchFamily="34" charset="0"/>
              </a:rPr>
              <a:t>capitaliser sur ‘MATCH’ </a:t>
            </a:r>
            <a:r>
              <a:rPr lang="fr-FR" sz="2000" dirty="0">
                <a:latin typeface="Avenir Next LT Pro" panose="020B0504020202020204" pitchFamily="34" charset="0"/>
              </a:rPr>
              <a:t>qui assure la reconnaissance de l’enseigne et 	qui  bénéficie d’items d’image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	</a:t>
            </a:r>
            <a:r>
              <a:rPr lang="fr-FR" sz="2000" b="1" dirty="0">
                <a:latin typeface="Avenir Next LT Pro" panose="020B0504020202020204" pitchFamily="34" charset="0"/>
              </a:rPr>
              <a:t>en y associant un terme plus émotionnel</a:t>
            </a:r>
            <a:r>
              <a:rPr lang="fr-FR" sz="2000" dirty="0">
                <a:latin typeface="Avenir Next LT Pro" panose="020B0504020202020204" pitchFamily="34" charset="0"/>
              </a:rPr>
              <a:t>, porteur de sens.</a:t>
            </a:r>
          </a:p>
        </p:txBody>
      </p:sp>
    </p:spTree>
    <p:extLst>
      <p:ext uri="{BB962C8B-B14F-4D97-AF65-F5344CB8AC3E}">
        <p14:creationId xmlns:p14="http://schemas.microsoft.com/office/powerpoint/2010/main" val="24616176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DE7BA14-EAA8-44D8-B2C8-63926172D0E3}"/>
              </a:ext>
            </a:extLst>
          </p:cNvPr>
          <p:cNvSpPr txBox="1"/>
          <p:nvPr/>
        </p:nvSpPr>
        <p:spPr>
          <a:xfrm>
            <a:off x="0" y="116632"/>
            <a:ext cx="16541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v°debrief</a:t>
            </a:r>
            <a:r>
              <a:rPr lang="fr-FR" sz="1200" b="1" dirty="0">
                <a:latin typeface="Avenir Next LT Pro" panose="020B0504020202020204" pitchFamily="34" charset="0"/>
              </a:rPr>
              <a:t>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7094750-E282-4BE0-B9B4-607B8D5D90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0"/>
          <a:stretch/>
        </p:blipFill>
        <p:spPr>
          <a:xfrm>
            <a:off x="3672559" y="548680"/>
            <a:ext cx="4846881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0772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45CE71D-5F09-42C3-8A68-46D175BA883E}"/>
              </a:ext>
            </a:extLst>
          </p:cNvPr>
          <p:cNvSpPr txBox="1"/>
          <p:nvPr/>
        </p:nvSpPr>
        <p:spPr>
          <a:xfrm>
            <a:off x="0" y="116632"/>
            <a:ext cx="1290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v°reco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DECBC6-E63D-4CD5-926D-F2A1DA778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5048" y="1800717"/>
            <a:ext cx="6501903" cy="325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288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DE7BA14-EAA8-44D8-B2C8-63926172D0E3}"/>
              </a:ext>
            </a:extLst>
          </p:cNvPr>
          <p:cNvSpPr txBox="1"/>
          <p:nvPr/>
        </p:nvSpPr>
        <p:spPr>
          <a:xfrm>
            <a:off x="0" y="116632"/>
            <a:ext cx="15126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– </a:t>
            </a:r>
            <a:r>
              <a:rPr lang="fr-FR" sz="1200" b="1" dirty="0" err="1">
                <a:latin typeface="Avenir Next LT Pro" panose="020B0504020202020204" pitchFamily="34" charset="0"/>
              </a:rPr>
              <a:t>v°debrief</a:t>
            </a:r>
            <a:endParaRPr lang="fr-FR" sz="1200" b="1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F8B5E2E-B823-4675-B2C7-E46D292F53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201"/>
          <a:stretch/>
        </p:blipFill>
        <p:spPr>
          <a:xfrm>
            <a:off x="3672559" y="836712"/>
            <a:ext cx="4846881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9869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te, extérieur, ciel&#10;&#10;Description générée automatiquement">
            <a:extLst>
              <a:ext uri="{FF2B5EF4-FFF2-40B4-BE49-F238E27FC236}">
                <a16:creationId xmlns:a16="http://schemas.microsoft.com/office/drawing/2014/main" id="{FF89C94F-D4EC-4751-BCD7-AE3AAD046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032" y="0"/>
            <a:ext cx="91459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288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C2560A-1744-406B-A5DD-3A24A04BF19B}"/>
              </a:ext>
            </a:extLst>
          </p:cNvPr>
          <p:cNvSpPr/>
          <p:nvPr/>
        </p:nvSpPr>
        <p:spPr>
          <a:xfrm>
            <a:off x="0" y="0"/>
            <a:ext cx="1228868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DECBC6-E63D-4CD5-926D-F2A1DA778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5316461"/>
            <a:ext cx="2675881" cy="13402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A36C56D-1227-4173-B014-38447046B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388469"/>
            <a:ext cx="2341950" cy="11571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C65500-7ECF-46A8-8C95-FD1F89305C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538" y="5147293"/>
            <a:ext cx="2127449" cy="150941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949C725-B2CC-42D9-AED4-267B6A0842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22" y="5100436"/>
            <a:ext cx="2167847" cy="144523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B913156-D3CF-435F-8CB9-600D3AC0EA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0831" y="3557467"/>
            <a:ext cx="2448272" cy="124646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6B8E8AE-6F3F-46D0-BFB1-8F2813F6F0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3632" y="3479327"/>
            <a:ext cx="2538011" cy="140274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0BC3297-4465-435A-8586-29E1A51CC2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8036" y="1851344"/>
            <a:ext cx="2808302" cy="135869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73A9F04-3951-44F6-B0A7-EB038C2AB2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4720" y="1924145"/>
            <a:ext cx="2772222" cy="128589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D0E80A7-4D05-40F6-9FE1-36A9526AB4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72" y="1583112"/>
            <a:ext cx="3060254" cy="178833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CCE03D8-1CF3-49F6-8BA3-EE487DBCD0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28242" y="495451"/>
            <a:ext cx="2606563" cy="108766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511B237-922A-4511-9922-443CB12189A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09195" y="473760"/>
            <a:ext cx="2538011" cy="111532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D868449-5BA4-48C9-91B1-6031EF69D11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3" t="24225" r="14411" b="27032"/>
          <a:stretch/>
        </p:blipFill>
        <p:spPr>
          <a:xfrm>
            <a:off x="847398" y="469782"/>
            <a:ext cx="2612202" cy="1045385"/>
          </a:xfrm>
          <a:prstGeom prst="rect">
            <a:avLst/>
          </a:prstGeom>
        </p:spPr>
      </p:pic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986CC75B-13A6-4842-A818-2178C01AC6B3}"/>
              </a:ext>
            </a:extLst>
          </p:cNvPr>
          <p:cNvCxnSpPr>
            <a:cxnSpLocks/>
          </p:cNvCxnSpPr>
          <p:nvPr/>
        </p:nvCxnSpPr>
        <p:spPr>
          <a:xfrm>
            <a:off x="-38574" y="1772816"/>
            <a:ext cx="1232726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AC9222C-0ED7-4916-93F9-017DCB636A35}"/>
              </a:ext>
            </a:extLst>
          </p:cNvPr>
          <p:cNvCxnSpPr>
            <a:cxnSpLocks/>
          </p:cNvCxnSpPr>
          <p:nvPr/>
        </p:nvCxnSpPr>
        <p:spPr>
          <a:xfrm>
            <a:off x="-38574" y="3337234"/>
            <a:ext cx="1232726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C9F38AB7-6287-4F42-BBBC-46C596EE40A7}"/>
              </a:ext>
            </a:extLst>
          </p:cNvPr>
          <p:cNvCxnSpPr>
            <a:cxnSpLocks/>
          </p:cNvCxnSpPr>
          <p:nvPr/>
        </p:nvCxnSpPr>
        <p:spPr>
          <a:xfrm>
            <a:off x="-67631" y="5013176"/>
            <a:ext cx="1232726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94DB7A81-A811-4D8B-AFC2-42703AFED3DD}"/>
              </a:ext>
            </a:extLst>
          </p:cNvPr>
          <p:cNvSpPr txBox="1"/>
          <p:nvPr/>
        </p:nvSpPr>
        <p:spPr>
          <a:xfrm>
            <a:off x="0" y="116632"/>
            <a:ext cx="757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2  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2B541EE-1907-45A0-9751-5590F50557D7}"/>
              </a:ext>
            </a:extLst>
          </p:cNvPr>
          <p:cNvSpPr txBox="1"/>
          <p:nvPr/>
        </p:nvSpPr>
        <p:spPr>
          <a:xfrm>
            <a:off x="-3822" y="1818053"/>
            <a:ext cx="757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3  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B90B7D99-42B3-4181-A754-58E13CFA78AE}"/>
              </a:ext>
            </a:extLst>
          </p:cNvPr>
          <p:cNvSpPr txBox="1"/>
          <p:nvPr/>
        </p:nvSpPr>
        <p:spPr>
          <a:xfrm>
            <a:off x="0" y="3407133"/>
            <a:ext cx="757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4  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325B08D-5385-4E4C-98C8-C9E8D6EA9FAF}"/>
              </a:ext>
            </a:extLst>
          </p:cNvPr>
          <p:cNvSpPr txBox="1"/>
          <p:nvPr/>
        </p:nvSpPr>
        <p:spPr>
          <a:xfrm>
            <a:off x="0" y="5052004"/>
            <a:ext cx="757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Avenir Next LT Pro" panose="020B0504020202020204" pitchFamily="34" charset="0"/>
              </a:rPr>
              <a:t>TEST 5  </a:t>
            </a:r>
          </a:p>
        </p:txBody>
      </p:sp>
    </p:spTree>
    <p:extLst>
      <p:ext uri="{BB962C8B-B14F-4D97-AF65-F5344CB8AC3E}">
        <p14:creationId xmlns:p14="http://schemas.microsoft.com/office/powerpoint/2010/main" val="2358160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1D8239-EE43-4E4D-BB77-FC9BC0DBC2B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5400" y="188640"/>
            <a:ext cx="10972800" cy="4713288"/>
          </a:xfrm>
        </p:spPr>
        <p:txBody>
          <a:bodyPr/>
          <a:lstStyle/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En conclusion…</a:t>
            </a:r>
          </a:p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 </a:t>
            </a:r>
            <a:endParaRPr lang="fr-FR" sz="2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8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D70352D2-0ABD-4793-9C72-D55659B68007}"/>
              </a:ext>
            </a:extLst>
          </p:cNvPr>
          <p:cNvSpPr/>
          <p:nvPr/>
        </p:nvSpPr>
        <p:spPr>
          <a:xfrm>
            <a:off x="2063552" y="1988840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1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Une évolution relative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9D3242D-C86A-42B0-9281-7001112D5B63}"/>
              </a:ext>
            </a:extLst>
          </p:cNvPr>
          <p:cNvSpPr/>
          <p:nvPr/>
        </p:nvSpPr>
        <p:spPr>
          <a:xfrm>
            <a:off x="6878599" y="2000605"/>
            <a:ext cx="2232248" cy="1800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Hypothèse 2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Un changement d’identité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CF701E0-2E0B-43C7-A37A-807454C559A5}"/>
              </a:ext>
            </a:extLst>
          </p:cNvPr>
          <p:cNvSpPr txBox="1"/>
          <p:nvPr/>
        </p:nvSpPr>
        <p:spPr>
          <a:xfrm>
            <a:off x="1732258" y="4012405"/>
            <a:ext cx="3184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Ablation du préfixe ‘super’ &amp;</a:t>
            </a:r>
          </a:p>
          <a:p>
            <a:pPr algn="ctr"/>
            <a:r>
              <a:rPr lang="fr-FR" dirty="0">
                <a:latin typeface="Avenir Next LT Pro" panose="020B0504020202020204" pitchFamily="34" charset="0"/>
              </a:rPr>
              <a:t>conservation de l’identité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B51BB21-F63D-4E15-9379-C4C66A09D305}"/>
              </a:ext>
            </a:extLst>
          </p:cNvPr>
          <p:cNvSpPr txBox="1"/>
          <p:nvPr/>
        </p:nvSpPr>
        <p:spPr>
          <a:xfrm>
            <a:off x="1622035" y="5390536"/>
            <a:ext cx="3405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Faible impact d’investissement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B01A7D5-5447-4983-9C65-EA3B88A19784}"/>
              </a:ext>
            </a:extLst>
          </p:cNvPr>
          <p:cNvSpPr txBox="1"/>
          <p:nvPr/>
        </p:nvSpPr>
        <p:spPr>
          <a:xfrm>
            <a:off x="6094974" y="4012405"/>
            <a:ext cx="3799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Changement de l’identité en conservant la racine MATCH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2B75757-DE39-49C6-8465-D4C7D4EBC1F8}"/>
              </a:ext>
            </a:extLst>
          </p:cNvPr>
          <p:cNvSpPr txBox="1"/>
          <p:nvPr/>
        </p:nvSpPr>
        <p:spPr>
          <a:xfrm>
            <a:off x="1317239" y="5697910"/>
            <a:ext cx="4146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Mais perception de l’évolution limitée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9D926ED3-5CA9-4358-A197-BF9D6004A037}"/>
              </a:ext>
            </a:extLst>
          </p:cNvPr>
          <p:cNvSpPr/>
          <p:nvPr/>
        </p:nvSpPr>
        <p:spPr>
          <a:xfrm flipV="1">
            <a:off x="2243572" y="4920790"/>
            <a:ext cx="1872208" cy="21602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E949CE23-1C06-4FD6-8010-C85C75D5C8FA}"/>
              </a:ext>
            </a:extLst>
          </p:cNvPr>
          <p:cNvSpPr/>
          <p:nvPr/>
        </p:nvSpPr>
        <p:spPr>
          <a:xfrm flipV="1">
            <a:off x="7058618" y="4914455"/>
            <a:ext cx="1872208" cy="216024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C09471F-A4B3-4B98-A2A1-9F552DC525FB}"/>
              </a:ext>
            </a:extLst>
          </p:cNvPr>
          <p:cNvSpPr txBox="1"/>
          <p:nvPr/>
        </p:nvSpPr>
        <p:spPr>
          <a:xfrm>
            <a:off x="5735960" y="5428104"/>
            <a:ext cx="5006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Impacts financier &amp; opérationnel conséquents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2499F16-4B45-4578-A147-5A21077B9A60}"/>
              </a:ext>
            </a:extLst>
          </p:cNvPr>
          <p:cNvSpPr txBox="1"/>
          <p:nvPr/>
        </p:nvSpPr>
        <p:spPr>
          <a:xfrm>
            <a:off x="5788309" y="5697910"/>
            <a:ext cx="4866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Changement sensible de l’image de marque</a:t>
            </a:r>
          </a:p>
        </p:txBody>
      </p:sp>
    </p:spTree>
    <p:extLst>
      <p:ext uri="{BB962C8B-B14F-4D97-AF65-F5344CB8AC3E}">
        <p14:creationId xmlns:p14="http://schemas.microsoft.com/office/powerpoint/2010/main" val="1601889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B63C06-21F5-4C7C-919E-887E227E3FD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Les dates importantes pour l’enseigne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4804ED-5BC0-4F29-A094-01A1CA5A154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1384" y="1412875"/>
            <a:ext cx="10421416" cy="4713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1875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Louis Delhaize crée un groupe à son nom et ouvre son premier magasin en Belgique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1960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Création du premier supermarché dans la région Nord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1978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La société Docks du Nord qui appartient au groupe Delhaize en France devient </a:t>
            </a:r>
            <a:r>
              <a:rPr lang="fr-FR" sz="1800" dirty="0" err="1">
                <a:latin typeface="Avenir Next LT Pro" panose="020B0504020202020204" pitchFamily="34" charset="0"/>
              </a:rPr>
              <a:t>Fraismarché</a:t>
            </a:r>
            <a:r>
              <a:rPr lang="fr-FR" sz="1800" dirty="0">
                <a:latin typeface="Avenir Next LT Pro" panose="020B0504020202020204" pitchFamily="34" charset="0"/>
              </a:rPr>
              <a:t> Gro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1990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Les magasins </a:t>
            </a:r>
            <a:r>
              <a:rPr lang="fr-FR" sz="1800" b="1" dirty="0" err="1">
                <a:latin typeface="Avenir Next LT Pro" panose="020B0504020202020204" pitchFamily="34" charset="0"/>
              </a:rPr>
              <a:t>Fraismarché</a:t>
            </a:r>
            <a:r>
              <a:rPr lang="fr-FR" sz="1800" b="1" dirty="0">
                <a:latin typeface="Avenir Next LT Pro" panose="020B0504020202020204" pitchFamily="34" charset="0"/>
              </a:rPr>
              <a:t> Gro deviennent Supermarchés Match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1992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L'enseigne devient Supermarché Match France grâce à la fusion des supermarché nord et est.</a:t>
            </a: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2002</a:t>
            </a: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Lancement de la marque distributeur et changement du logo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9B560579-564C-44D0-BE4D-028090826BBE}"/>
              </a:ext>
            </a:extLst>
          </p:cNvPr>
          <p:cNvCxnSpPr/>
          <p:nvPr/>
        </p:nvCxnSpPr>
        <p:spPr>
          <a:xfrm>
            <a:off x="407368" y="1268760"/>
            <a:ext cx="0" cy="4320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Ellipse 5">
            <a:extLst>
              <a:ext uri="{FF2B5EF4-FFF2-40B4-BE49-F238E27FC236}">
                <a16:creationId xmlns:a16="http://schemas.microsoft.com/office/drawing/2014/main" id="{592C0FF5-DA24-4D31-A2EA-9DB04F34F214}"/>
              </a:ext>
            </a:extLst>
          </p:cNvPr>
          <p:cNvSpPr/>
          <p:nvPr/>
        </p:nvSpPr>
        <p:spPr>
          <a:xfrm>
            <a:off x="335310" y="1522108"/>
            <a:ext cx="144115" cy="1441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C181ADF-35A6-40FA-8C25-2F840E979CF9}"/>
              </a:ext>
            </a:extLst>
          </p:cNvPr>
          <p:cNvSpPr/>
          <p:nvPr/>
        </p:nvSpPr>
        <p:spPr>
          <a:xfrm>
            <a:off x="335261" y="2176871"/>
            <a:ext cx="144115" cy="1441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7510EE69-884A-4BF3-B18E-EE4B9F847200}"/>
              </a:ext>
            </a:extLst>
          </p:cNvPr>
          <p:cNvSpPr/>
          <p:nvPr/>
        </p:nvSpPr>
        <p:spPr>
          <a:xfrm>
            <a:off x="320041" y="2846146"/>
            <a:ext cx="144115" cy="1441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E974BAE-1A3C-40A5-A504-8DDBF3455DEC}"/>
              </a:ext>
            </a:extLst>
          </p:cNvPr>
          <p:cNvSpPr/>
          <p:nvPr/>
        </p:nvSpPr>
        <p:spPr>
          <a:xfrm>
            <a:off x="319992" y="3500909"/>
            <a:ext cx="144115" cy="1441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66252523-AE04-4D23-BEEE-448728D6B6ED}"/>
              </a:ext>
            </a:extLst>
          </p:cNvPr>
          <p:cNvSpPr/>
          <p:nvPr/>
        </p:nvSpPr>
        <p:spPr>
          <a:xfrm>
            <a:off x="317429" y="4150806"/>
            <a:ext cx="144115" cy="1441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11A99A62-6514-4498-AF2A-9FAFCA566BB6}"/>
              </a:ext>
            </a:extLst>
          </p:cNvPr>
          <p:cNvSpPr/>
          <p:nvPr/>
        </p:nvSpPr>
        <p:spPr>
          <a:xfrm>
            <a:off x="317380" y="4805569"/>
            <a:ext cx="144115" cy="1441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3265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8CCF52-7981-42AE-9879-165E151F38C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9336" y="374620"/>
            <a:ext cx="10972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Panorama des marques existantes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sz="2200" dirty="0">
                <a:latin typeface="Avenir Next LT Pro" panose="020B0504020202020204" pitchFamily="34" charset="0"/>
              </a:rPr>
              <a:t>Extrait de la base INPI</a:t>
            </a:r>
            <a:br>
              <a:rPr lang="fr-FR" sz="2200" dirty="0">
                <a:latin typeface="Avenir Next LT Pro" panose="020B0504020202020204" pitchFamily="34" charset="0"/>
              </a:rPr>
            </a:br>
            <a:r>
              <a:rPr lang="fr-FR" sz="2200" dirty="0">
                <a:latin typeface="Avenir Next LT Pro" panose="020B0504020202020204" pitchFamily="34" charset="0"/>
              </a:rPr>
              <a:t>Classe : 35 publicité / communication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224947-37CA-4D60-A18F-E30D3C40D00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5043" y="1540135"/>
            <a:ext cx="10972800" cy="47132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Les deux marques historiques :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7B55DAC-EDA7-4B10-B5A5-090A3E817536}"/>
              </a:ext>
            </a:extLst>
          </p:cNvPr>
          <p:cNvSpPr txBox="1"/>
          <p:nvPr/>
        </p:nvSpPr>
        <p:spPr>
          <a:xfrm>
            <a:off x="6240016" y="3212976"/>
            <a:ext cx="6204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MATCH et SUPERMARCHE MATCH  	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SUPERMARCHES MATCH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DE6AC9-9E26-4417-832A-393EF210633E}"/>
              </a:ext>
            </a:extLst>
          </p:cNvPr>
          <p:cNvSpPr txBox="1"/>
          <p:nvPr/>
        </p:nvSpPr>
        <p:spPr>
          <a:xfrm>
            <a:off x="1127448" y="3212976"/>
            <a:ext cx="63308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b="1" dirty="0">
                <a:latin typeface="Avenir Next LT Pro" panose="020B0504020202020204" pitchFamily="34" charset="0"/>
              </a:rPr>
              <a:t>MATCH  et PARIS MATCH 			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cap="small" dirty="0">
                <a:latin typeface="Avenir Next LT Pro" panose="020B0504020202020204" pitchFamily="34" charset="0"/>
              </a:rPr>
              <a:t>HACHETTE FILIPACCHI PRESSE</a:t>
            </a:r>
          </a:p>
        </p:txBody>
      </p:sp>
    </p:spTree>
    <p:extLst>
      <p:ext uri="{BB962C8B-B14F-4D97-AF65-F5344CB8AC3E}">
        <p14:creationId xmlns:p14="http://schemas.microsoft.com/office/powerpoint/2010/main" val="883574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224947-37CA-4D60-A18F-E30D3C40D00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67408" y="249347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MATCH a déjà fait l’objet de nombreux dépôts en France ; 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voici une liste non exhaustive des marques avec un </a:t>
            </a:r>
            <a:r>
              <a:rPr lang="fr-FR" sz="2400" dirty="0" err="1">
                <a:latin typeface="Avenir Next LT Pro" panose="020B0504020202020204" pitchFamily="34" charset="0"/>
              </a:rPr>
              <a:t>prefixe</a:t>
            </a:r>
            <a:r>
              <a:rPr lang="fr-FR" sz="2400" dirty="0">
                <a:latin typeface="Avenir Next LT Pro" panose="020B0504020202020204" pitchFamily="34" charset="0"/>
              </a:rPr>
              <a:t> ou un terme placé avant Match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C09025C2-7AE0-4E00-BAB0-CCB78A080CA8}"/>
              </a:ext>
            </a:extLst>
          </p:cNvPr>
          <p:cNvSpPr txBox="1">
            <a:spLocks/>
          </p:cNvSpPr>
          <p:nvPr/>
        </p:nvSpPr>
        <p:spPr bwMode="auto">
          <a:xfrm>
            <a:off x="119336" y="37462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b="1">
                <a:latin typeface="Avenir Next LT Pro" panose="020B0504020202020204" pitchFamily="34" charset="0"/>
              </a:rPr>
              <a:t>Panorama des marques existantes</a:t>
            </a:r>
            <a:br>
              <a:rPr lang="fr-FR">
                <a:latin typeface="Avenir Next LT Pro" panose="020B0504020202020204" pitchFamily="34" charset="0"/>
              </a:rPr>
            </a:br>
            <a:r>
              <a:rPr lang="fr-FR" sz="2200">
                <a:latin typeface="Avenir Next LT Pro" panose="020B0504020202020204" pitchFamily="34" charset="0"/>
              </a:rPr>
              <a:t>Extrait de la base INPI</a:t>
            </a:r>
            <a:br>
              <a:rPr lang="fr-FR" sz="2200">
                <a:latin typeface="Avenir Next LT Pro" panose="020B0504020202020204" pitchFamily="34" charset="0"/>
              </a:rPr>
            </a:br>
            <a:r>
              <a:rPr lang="fr-FR" sz="2200">
                <a:latin typeface="Avenir Next LT Pro" panose="020B0504020202020204" pitchFamily="34" charset="0"/>
              </a:rPr>
              <a:t>Classe : 35 publicité / communication</a:t>
            </a: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643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078AE9-2540-492E-BF1C-853C6BD3EDA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60096" y="548680"/>
            <a:ext cx="5462314" cy="4352925"/>
          </a:xfrm>
        </p:spPr>
        <p:txBody>
          <a:bodyPr>
            <a:normAutofit/>
          </a:bodyPr>
          <a:lstStyle/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MATCH 7     </a:t>
            </a:r>
            <a:r>
              <a:rPr lang="fr-FR" sz="1700" cap="all" dirty="0">
                <a:latin typeface="Avenir Next LT Pro" panose="020B0504020202020204" pitchFamily="34" charset="0"/>
              </a:rPr>
              <a:t>	MATCH 7 SPORTS LLC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X-MATCH   </a:t>
            </a:r>
            <a:r>
              <a:rPr lang="fr-FR" sz="1700" cap="all" dirty="0">
                <a:latin typeface="Avenir Next LT Pro" panose="020B0504020202020204" pitchFamily="34" charset="0"/>
              </a:rPr>
              <a:t>	</a:t>
            </a:r>
            <a:r>
              <a:rPr lang="fr-FR" sz="1700" cap="all" dirty="0" err="1">
                <a:latin typeface="Avenir Next LT Pro" panose="020B0504020202020204" pitchFamily="34" charset="0"/>
              </a:rPr>
              <a:t>Klepikov</a:t>
            </a:r>
            <a:r>
              <a:rPr lang="fr-FR" sz="1700" cap="all" dirty="0">
                <a:latin typeface="Avenir Next LT Pro" panose="020B0504020202020204" pitchFamily="34" charset="0"/>
              </a:rPr>
              <a:t> Ilya </a:t>
            </a:r>
            <a:r>
              <a:rPr lang="fr-FR" sz="1700" cap="all" dirty="0" err="1">
                <a:latin typeface="Avenir Next LT Pro" panose="020B0504020202020204" pitchFamily="34" charset="0"/>
              </a:rPr>
              <a:t>Andreevich</a:t>
            </a:r>
            <a:endParaRPr lang="fr-FR" sz="1700" cap="all" dirty="0">
              <a:latin typeface="Avenir Next LT Pro" panose="020B0504020202020204" pitchFamily="34" charset="0"/>
            </a:endParaRP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SMART MATCH   </a:t>
            </a:r>
            <a:r>
              <a:rPr lang="fr-FR" sz="1700" cap="all" dirty="0">
                <a:latin typeface="Avenir Next LT Pro" panose="020B0504020202020204" pitchFamily="34" charset="0"/>
              </a:rPr>
              <a:t>	</a:t>
            </a:r>
            <a:r>
              <a:rPr lang="fr-FR" sz="1700" cap="all" dirty="0" err="1">
                <a:latin typeface="Avenir Next LT Pro" panose="020B0504020202020204" pitchFamily="34" charset="0"/>
              </a:rPr>
              <a:t>Menicon</a:t>
            </a:r>
            <a:r>
              <a:rPr lang="fr-FR" sz="1700" cap="all" dirty="0">
                <a:latin typeface="Avenir Next LT Pro" panose="020B0504020202020204" pitchFamily="34" charset="0"/>
              </a:rPr>
              <a:t> Co., Ltd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POKER MATCH  </a:t>
            </a:r>
            <a:r>
              <a:rPr lang="fr-FR" sz="1700" cap="all" dirty="0">
                <a:latin typeface="Avenir Next LT Pro" panose="020B0504020202020204" pitchFamily="34" charset="0"/>
              </a:rPr>
              <a:t>	</a:t>
            </a:r>
            <a:r>
              <a:rPr lang="fr-FR" sz="1700" cap="all" dirty="0" err="1">
                <a:latin typeface="Avenir Next LT Pro" panose="020B0504020202020204" pitchFamily="34" charset="0"/>
              </a:rPr>
              <a:t>Inplace</a:t>
            </a:r>
            <a:r>
              <a:rPr lang="fr-FR" sz="1700" cap="all" dirty="0">
                <a:latin typeface="Avenir Next LT Pro" panose="020B0504020202020204" pitchFamily="34" charset="0"/>
              </a:rPr>
              <a:t> N.V.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HAPPY MATCH  </a:t>
            </a:r>
            <a:r>
              <a:rPr lang="fr-FR" sz="1700" cap="all" dirty="0">
                <a:latin typeface="Avenir Next LT Pro" panose="020B0504020202020204" pitchFamily="34" charset="0"/>
              </a:rPr>
              <a:t>	IDGNI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Green match  	</a:t>
            </a:r>
            <a:r>
              <a:rPr lang="fr-FR" sz="1700" cap="all" dirty="0" err="1">
                <a:latin typeface="Avenir Next LT Pro" panose="020B0504020202020204" pitchFamily="34" charset="0"/>
              </a:rPr>
              <a:t>greenmatch</a:t>
            </a:r>
            <a:r>
              <a:rPr lang="fr-FR" sz="1700" cap="all" dirty="0">
                <a:latin typeface="Avenir Next LT Pro" panose="020B0504020202020204" pitchFamily="34" charset="0"/>
              </a:rPr>
              <a:t> AG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MENU BIG MATCH</a:t>
            </a:r>
            <a:r>
              <a:rPr lang="fr-FR" sz="1700" cap="all" dirty="0">
                <a:latin typeface="Avenir Next LT Pro" panose="020B0504020202020204" pitchFamily="34" charset="0"/>
              </a:rPr>
              <a:t>	Family &amp; Compagnie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Best Match </a:t>
            </a:r>
            <a:r>
              <a:rPr lang="fr-FR" sz="1700" cap="all" dirty="0">
                <a:latin typeface="Avenir Next LT Pro" panose="020B0504020202020204" pitchFamily="34" charset="0"/>
              </a:rPr>
              <a:t>	CTZAR, SARL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Mix &amp; Match </a:t>
            </a:r>
            <a:r>
              <a:rPr lang="fr-FR" sz="1700" cap="all" dirty="0">
                <a:latin typeface="Avenir Next LT Pro" panose="020B0504020202020204" pitchFamily="34" charset="0"/>
              </a:rPr>
              <a:t>	Madame Marine Picard</a:t>
            </a:r>
          </a:p>
          <a:p>
            <a:pPr marL="0" indent="0" defTabSz="984250">
              <a:buNone/>
            </a:pPr>
            <a:r>
              <a:rPr lang="fr-FR" sz="1700" b="1" cap="all" dirty="0">
                <a:latin typeface="Avenir Next LT Pro" panose="020B0504020202020204" pitchFamily="34" charset="0"/>
              </a:rPr>
              <a:t>MATCH POINT  	</a:t>
            </a:r>
            <a:r>
              <a:rPr lang="fr-FR" sz="1700" cap="all" dirty="0">
                <a:latin typeface="Avenir Next LT Pro" panose="020B0504020202020204" pitchFamily="34" charset="0"/>
              </a:rPr>
              <a:t>MAJORELLE PR &amp; EVENTS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0A0C45ED-1ADB-4DEB-AD47-9934DD382DEA}"/>
              </a:ext>
            </a:extLst>
          </p:cNvPr>
          <p:cNvSpPr txBox="1">
            <a:spLocks/>
          </p:cNvSpPr>
          <p:nvPr/>
        </p:nvSpPr>
        <p:spPr>
          <a:xfrm>
            <a:off x="407368" y="562068"/>
            <a:ext cx="6257925" cy="55943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1800" b="1" cap="all" dirty="0">
                <a:latin typeface="Avenir Next LT Pro" panose="020B0504020202020204" pitchFamily="34" charset="0"/>
              </a:rPr>
              <a:t>SKY MATCH  </a:t>
            </a:r>
            <a:r>
              <a:rPr lang="fr-FR" sz="1800" cap="all" dirty="0">
                <a:latin typeface="Avenir Next LT Pro" panose="020B0504020202020204" pitchFamily="34" charset="0"/>
              </a:rPr>
              <a:t>		Sky International AG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b="1" cap="all" dirty="0">
                <a:latin typeface="Avenir Next LT Pro" panose="020B0504020202020204" pitchFamily="34" charset="0"/>
              </a:rPr>
              <a:t>WINE MATCH   </a:t>
            </a:r>
            <a:r>
              <a:rPr lang="fr-FR" sz="1800" cap="all" dirty="0">
                <a:latin typeface="Avenir Next LT Pro" panose="020B0504020202020204" pitchFamily="34" charset="0"/>
              </a:rPr>
              <a:t>		OPEN DEGUSTATION, SAS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b="1" cap="all" dirty="0">
                <a:latin typeface="Avenir Next LT Pro" panose="020B0504020202020204" pitchFamily="34" charset="0"/>
              </a:rPr>
              <a:t>Royal Match  </a:t>
            </a:r>
            <a:r>
              <a:rPr lang="fr-FR" sz="1800" cap="all" dirty="0">
                <a:latin typeface="Avenir Next LT Pro" panose="020B0504020202020204" pitchFamily="34" charset="0"/>
              </a:rPr>
              <a:t>		</a:t>
            </a:r>
            <a:r>
              <a:rPr lang="fr-FR" sz="1800" cap="all" dirty="0" err="1">
                <a:latin typeface="Avenir Next LT Pro" panose="020B0504020202020204" pitchFamily="34" charset="0"/>
              </a:rPr>
              <a:t>Bayadera</a:t>
            </a:r>
            <a:r>
              <a:rPr lang="fr-FR" sz="1800" cap="all" dirty="0">
                <a:latin typeface="Avenir Next LT Pro" panose="020B0504020202020204" pitchFamily="34" charset="0"/>
              </a:rPr>
              <a:t> Holding Limited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b="1" cap="all" dirty="0">
                <a:latin typeface="Avenir Next LT Pro" panose="020B0504020202020204" pitchFamily="34" charset="0"/>
              </a:rPr>
              <a:t>[i]-match   </a:t>
            </a:r>
            <a:r>
              <a:rPr lang="fr-FR" sz="1800" cap="all" dirty="0">
                <a:latin typeface="Avenir Next LT Pro" panose="020B0504020202020204" pitchFamily="34" charset="0"/>
              </a:rPr>
              <a:t>		</a:t>
            </a:r>
            <a:r>
              <a:rPr lang="fr-FR" sz="1800" cap="all" dirty="0" err="1">
                <a:latin typeface="Avenir Next LT Pro" panose="020B0504020202020204" pitchFamily="34" charset="0"/>
              </a:rPr>
              <a:t>itl</a:t>
            </a:r>
            <a:r>
              <a:rPr lang="fr-FR" sz="1800" cap="all" dirty="0">
                <a:latin typeface="Avenir Next LT Pro" panose="020B0504020202020204" pitchFamily="34" charset="0"/>
              </a:rPr>
              <a:t> Institut </a:t>
            </a:r>
            <a:r>
              <a:rPr lang="fr-FR" sz="1800" cap="all" dirty="0" err="1">
                <a:latin typeface="Avenir Next LT Pro" panose="020B0504020202020204" pitchFamily="34" charset="0"/>
              </a:rPr>
              <a:t>für</a:t>
            </a:r>
            <a:r>
              <a:rPr lang="fr-FR" sz="1800" cap="all" dirty="0">
                <a:latin typeface="Avenir Next LT Pro" panose="020B0504020202020204" pitchFamily="34" charset="0"/>
              </a:rPr>
              <a:t> </a:t>
            </a:r>
            <a:r>
              <a:rPr lang="fr-FR" sz="1800" cap="all" dirty="0" err="1">
                <a:latin typeface="Avenir Next LT Pro" panose="020B0504020202020204" pitchFamily="34" charset="0"/>
              </a:rPr>
              <a:t>technische</a:t>
            </a:r>
            <a:r>
              <a:rPr lang="fr-FR" sz="1800" cap="all" dirty="0">
                <a:latin typeface="Avenir Next LT Pro" panose="020B0504020202020204" pitchFamily="34" charset="0"/>
              </a:rPr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MOTOR MATCH   	</a:t>
            </a:r>
            <a:r>
              <a:rPr lang="en-US" sz="1800" cap="all" dirty="0">
                <a:latin typeface="Avenir Next LT Pro" panose="020B0504020202020204" pitchFamily="34" charset="0"/>
              </a:rPr>
              <a:t>MAC GROUP S.R.L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7 &amp; MATCH   </a:t>
            </a:r>
            <a:r>
              <a:rPr lang="en-US" sz="1800" cap="all" dirty="0">
                <a:latin typeface="Avenir Next LT Pro" panose="020B0504020202020204" pitchFamily="34" charset="0"/>
              </a:rPr>
              <a:t>		martial dumas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Pari Match 	</a:t>
            </a:r>
            <a:r>
              <a:rPr lang="en-US" sz="1800" cap="all" dirty="0">
                <a:latin typeface="Avenir Next LT Pro" panose="020B0504020202020204" pitchFamily="34" charset="0"/>
              </a:rPr>
              <a:t>	ERICIUS INVESTMENTS LIMITED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COFFEE MATCH CM </a:t>
            </a:r>
            <a:r>
              <a:rPr lang="en-US" sz="1800" cap="all" dirty="0">
                <a:latin typeface="Avenir Next LT Pro" panose="020B0504020202020204" pitchFamily="34" charset="0"/>
              </a:rPr>
              <a:t>	Mr RODOLPHE JOUNOT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THE MATCH BOUTIQUE </a:t>
            </a:r>
            <a:r>
              <a:rPr lang="en-US" sz="1800" cap="all" dirty="0">
                <a:latin typeface="Avenir Next LT Pro" panose="020B0504020202020204" pitchFamily="34" charset="0"/>
              </a:rPr>
              <a:t>	Recopa B.V.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TRUST MATCH </a:t>
            </a:r>
            <a:r>
              <a:rPr lang="en-US" sz="1800" cap="all" dirty="0">
                <a:latin typeface="Avenir Next LT Pro" panose="020B0504020202020204" pitchFamily="34" charset="0"/>
              </a:rPr>
              <a:t>		HIGHER MARGINS CONSULTING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LUCKY MATCH </a:t>
            </a:r>
            <a:r>
              <a:rPr lang="en-US" sz="1800" cap="all" dirty="0">
                <a:latin typeface="Avenir Next LT Pro" panose="020B0504020202020204" pitchFamily="34" charset="0"/>
              </a:rPr>
              <a:t>		BURSTIN INVESTISSEMENTS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COACH MATCH </a:t>
            </a:r>
            <a:r>
              <a:rPr lang="en-US" sz="1800" cap="all" dirty="0">
                <a:latin typeface="Avenir Next LT Pro" panose="020B0504020202020204" pitchFamily="34" charset="0"/>
              </a:rPr>
              <a:t>		</a:t>
            </a:r>
            <a:r>
              <a:rPr lang="en-US" sz="1800" cap="all" dirty="0" err="1">
                <a:latin typeface="Avenir Next LT Pro" panose="020B0504020202020204" pitchFamily="34" charset="0"/>
              </a:rPr>
              <a:t>TrainingPeaks</a:t>
            </a:r>
            <a:r>
              <a:rPr lang="en-US" sz="1800" cap="all" dirty="0">
                <a:latin typeface="Avenir Next LT Pro" panose="020B0504020202020204" pitchFamily="34" charset="0"/>
              </a:rPr>
              <a:t>, LLC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MATCH  </a:t>
            </a:r>
            <a:r>
              <a:rPr lang="en-US" sz="1800" cap="all" dirty="0">
                <a:latin typeface="Avenir Next LT Pro" panose="020B0504020202020204" pitchFamily="34" charset="0"/>
              </a:rPr>
              <a:t> 		HYDAC Software GmbH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M MATCH  </a:t>
            </a:r>
            <a:r>
              <a:rPr lang="en-US" sz="1800" cap="all" dirty="0">
                <a:latin typeface="Avenir Next LT Pro" panose="020B0504020202020204" pitchFamily="34" charset="0"/>
              </a:rPr>
              <a:t>		Monsieur Patrick THOMÄ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800" b="1" cap="all" dirty="0">
                <a:latin typeface="Avenir Next LT Pro" panose="020B0504020202020204" pitchFamily="34" charset="0"/>
              </a:rPr>
              <a:t>INNO MATCH</a:t>
            </a:r>
            <a:r>
              <a:rPr lang="en-US" sz="1800" cap="all" dirty="0">
                <a:latin typeface="Avenir Next LT Pro" panose="020B0504020202020204" pitchFamily="34" charset="0"/>
              </a:rPr>
              <a:t>		</a:t>
            </a:r>
            <a:r>
              <a:rPr lang="en-US" sz="1800" cap="all" dirty="0" err="1">
                <a:latin typeface="Avenir Next LT Pro" panose="020B0504020202020204" pitchFamily="34" charset="0"/>
              </a:rPr>
              <a:t>Wymenga</a:t>
            </a:r>
            <a:r>
              <a:rPr lang="en-US" sz="1800" cap="all" dirty="0">
                <a:latin typeface="Avenir Next LT Pro" panose="020B0504020202020204" pitchFamily="34" charset="0"/>
              </a:rPr>
              <a:t>-Hofstede Jacqueline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800" cap="all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9289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76919</TotalTime>
  <Words>1205</Words>
  <Application>Microsoft Office PowerPoint</Application>
  <PresentationFormat>Grand écran</PresentationFormat>
  <Paragraphs>236</Paragraphs>
  <Slides>55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55</vt:i4>
      </vt:variant>
    </vt:vector>
  </HeadingPairs>
  <TitlesOfParts>
    <vt:vector size="62" baseType="lpstr">
      <vt:lpstr>Calibri</vt:lpstr>
      <vt:lpstr>Helvetica</vt:lpstr>
      <vt:lpstr>Wingdings</vt:lpstr>
      <vt:lpstr>Open Sans</vt:lpstr>
      <vt:lpstr>Avenir Next LT Pro</vt:lpstr>
      <vt:lpstr>Arial</vt:lpstr>
      <vt:lpstr>Thème Office</vt:lpstr>
      <vt:lpstr>  Vers une nouvelle identité de marque SUPERMARCHÉ MATCH</vt:lpstr>
      <vt:lpstr>Préambule</vt:lpstr>
      <vt:lpstr>Préambule</vt:lpstr>
      <vt:lpstr>Préambule</vt:lpstr>
      <vt:lpstr>Préambule</vt:lpstr>
      <vt:lpstr>Les dates importantes pour l’enseigne </vt:lpstr>
      <vt:lpstr>Panorama des marques existantes Extrait de la base INPI Classe : 35 publicité / communication</vt:lpstr>
      <vt:lpstr>Présentation PowerPoint</vt:lpstr>
      <vt:lpstr>Présentation PowerPoint</vt:lpstr>
      <vt:lpstr>Présentation PowerPoint</vt:lpstr>
      <vt:lpstr>Champs des possibles  </vt:lpstr>
      <vt:lpstr>Clef de succès d’un naming</vt:lpstr>
      <vt:lpstr>Clef de succès d’un naming</vt:lpstr>
      <vt:lpstr>Clef de succès d’un naming</vt:lpstr>
      <vt:lpstr>Namings éligibles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Antoine Jubert</cp:lastModifiedBy>
  <cp:revision>970</cp:revision>
  <cp:lastPrinted>2019-06-20T14:55:10Z</cp:lastPrinted>
  <dcterms:created xsi:type="dcterms:W3CDTF">2011-11-08T18:44:07Z</dcterms:created>
  <dcterms:modified xsi:type="dcterms:W3CDTF">2021-04-13T11:26:59Z</dcterms:modified>
</cp:coreProperties>
</file>